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87" r:id="rId4"/>
    <p:sldId id="266" r:id="rId5"/>
    <p:sldId id="269" r:id="rId6"/>
    <p:sldId id="272" r:id="rId7"/>
    <p:sldId id="273" r:id="rId8"/>
    <p:sldId id="267" r:id="rId9"/>
    <p:sldId id="268" r:id="rId10"/>
    <p:sldId id="270" r:id="rId11"/>
    <p:sldId id="275" r:id="rId12"/>
    <p:sldId id="276" r:id="rId13"/>
    <p:sldId id="277" r:id="rId14"/>
    <p:sldId id="274" r:id="rId15"/>
    <p:sldId id="298" r:id="rId16"/>
    <p:sldId id="278" r:id="rId17"/>
    <p:sldId id="279" r:id="rId18"/>
    <p:sldId id="281" r:id="rId19"/>
    <p:sldId id="282" r:id="rId20"/>
    <p:sldId id="283" r:id="rId21"/>
    <p:sldId id="285" r:id="rId22"/>
    <p:sldId id="286" r:id="rId23"/>
    <p:sldId id="265" r:id="rId24"/>
    <p:sldId id="263" r:id="rId25"/>
    <p:sldId id="297" r:id="rId26"/>
    <p:sldId id="289" r:id="rId27"/>
    <p:sldId id="288" r:id="rId28"/>
    <p:sldId id="290" r:id="rId29"/>
    <p:sldId id="291" r:id="rId30"/>
    <p:sldId id="292" r:id="rId31"/>
    <p:sldId id="293" r:id="rId32"/>
    <p:sldId id="261" r:id="rId33"/>
    <p:sldId id="294" r:id="rId34"/>
    <p:sldId id="295" r:id="rId35"/>
    <p:sldId id="29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05" autoAdjust="0"/>
    <p:restoredTop sz="94660"/>
  </p:normalViewPr>
  <p:slideViewPr>
    <p:cSldViewPr snapToGrid="0">
      <p:cViewPr varScale="1">
        <p:scale>
          <a:sx n="72" d="100"/>
          <a:sy n="72" d="100"/>
        </p:scale>
        <p:origin x="418" y="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5/24/2023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5/24/2023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5/24/2023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5/24/2023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5/24/2023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5/24/2023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5/24/2023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5/24/2023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5/24/2023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5/24/2023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5/24/2023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5/24/2023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mozilla.org/en-US/docs/Learn/CSS/Building_blocks/Selectors/Pseudo-classes_and_pseudo-elements" TargetMode="External"/><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w3schools.com/css/css_pseudo_classes.asp" TargetMode="Externa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w3schools.com/css/css_pseudo_elements.asp"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hyperlink" Target="https://www.w3schools.com/css/css_pseudo_elements.as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hyperlink" Target="https://www.w3schools.com/css/css_intro.asp"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www.w3schools.com/css/css_combinators.asp"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hyperlink" Target="https://developer.mozilla.org/en-US/docs/Learn/CSS/Building_blocks/Values_and_uni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eveloper.mozilla.org/en-US/docs/Web/CSS/color_value/rgb" TargetMode="External"/><Relationship Id="rId2" Type="http://schemas.openxmlformats.org/officeDocument/2006/relationships/hyperlink" Target="https://developer.mozilla.org/en-US/docs/Web/HTML/Applying_color" TargetMode="External"/><Relationship Id="rId1" Type="http://schemas.openxmlformats.org/officeDocument/2006/relationships/slideLayout" Target="../slideLayouts/slideLayout2.xml"/><Relationship Id="rId4" Type="http://schemas.openxmlformats.org/officeDocument/2006/relationships/hyperlink" Target="https://developer.mozilla.org/en-US/docs/Web/CSS/color_value/hs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hyperlink" Target="https://www.w3.org/Style/LieBos2e/enter/Overview.en.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developer.mozilla.org/en-US/docs/Web/CSS/Specificity"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w3schools.com/cssref/css_inherit.asp"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hyperlink" Target="https://developer.mozilla.org/en-US/docs/Web/CSS/inheritance" TargetMode="External"/><Relationship Id="rId4" Type="http://schemas.openxmlformats.org/officeDocument/2006/relationships/hyperlink" Target="https://developer.mozilla.org/en-US/docs/Learn/CSS/Building_blocks/Cascade_and_inheritanc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w3schools.com/cssref/pr_class_display.asp"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w3schools.com/cssref/pr_class_position.asp"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w3schools.com/cssref/pr_class_position.asp" TargetMode="Externa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developer.mozilla.org/en-US/docs/Tools/Responsive_Design_Mode"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eveloper.mozilla.org/en-US/docs/Web/CSS/Media_Queries" TargetMode="External"/><Relationship Id="rId2" Type="http://schemas.openxmlformats.org/officeDocument/2006/relationships/hyperlink" Target="https://en.wikipedia.org/wiki/Media_queries"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eveloper.mozilla.org/en-US/docs/Web/CSS/At-rule"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makeawebsitehub.com/css3-mega-cheat-sheet/" TargetMode="External"/><Relationship Id="rId2" Type="http://schemas.openxmlformats.org/officeDocument/2006/relationships/hyperlink" Target="https://developer.mozilla.org/en-US/docs/Web/CSS" TargetMode="Externa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hyperlink" Target="http://www.w3.org/blog/CS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s://www.w3.org/Style/CSS/learning"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w3schools.com/css/css_howto.asp"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w3schools.com/css/css_syntax.asp"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w3schools.com/css/css_selectors.asp" TargetMode="External"/><Relationship Id="rId7"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6600" dirty="0">
                <a:solidFill>
                  <a:schemeClr val="tx1"/>
                </a:solidFill>
              </a:rPr>
              <a:t>CSS Fundamentals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a:latin typeface="+mj-lt"/>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55ED-57F3-4AF4-94FA-1040D2D87682}"/>
              </a:ext>
            </a:extLst>
          </p:cNvPr>
          <p:cNvSpPr>
            <a:spLocks noGrp="1"/>
          </p:cNvSpPr>
          <p:nvPr>
            <p:ph type="title"/>
          </p:nvPr>
        </p:nvSpPr>
        <p:spPr/>
        <p:txBody>
          <a:bodyPr>
            <a:normAutofit/>
          </a:bodyPr>
          <a:lstStyle/>
          <a:p>
            <a:r>
              <a:rPr lang="en-US" dirty="0">
                <a:solidFill>
                  <a:schemeClr val="tx1"/>
                </a:solidFill>
              </a:rPr>
              <a:t>CSS – Pseudo-Selector</a:t>
            </a:r>
            <a:br>
              <a:rPr lang="en-US" dirty="0"/>
            </a:br>
            <a:r>
              <a:rPr lang="en-US" sz="1400" dirty="0">
                <a:hlinkClick r:id="rId2"/>
              </a:rPr>
              <a:t>https://www.w3schools.com/css/css_pseudo_classes.asp</a:t>
            </a:r>
            <a:br>
              <a:rPr lang="en-US" sz="1400" dirty="0"/>
            </a:br>
            <a:r>
              <a:rPr lang="en-US" sz="1400" dirty="0">
                <a:hlinkClick r:id="rId3"/>
              </a:rPr>
              <a:t>https://developer.mozilla.org/en-US/docs/Learn/CSS/Building_blocks/Selectors/Pseudo-classes_and_pseudo-elements</a:t>
            </a:r>
            <a:endParaRPr lang="en-US" sz="1400" dirty="0"/>
          </a:p>
        </p:txBody>
      </p:sp>
      <p:graphicFrame>
        <p:nvGraphicFramePr>
          <p:cNvPr id="3" name="Table 4">
            <a:extLst>
              <a:ext uri="{FF2B5EF4-FFF2-40B4-BE49-F238E27FC236}">
                <a16:creationId xmlns:a16="http://schemas.microsoft.com/office/drawing/2014/main" id="{6E4C0E1B-7218-49A1-8696-D29BE3999648}"/>
              </a:ext>
            </a:extLst>
          </p:cNvPr>
          <p:cNvGraphicFramePr>
            <a:graphicFrameLocks noGrp="1"/>
          </p:cNvGraphicFramePr>
          <p:nvPr>
            <p:extLst>
              <p:ext uri="{D42A27DB-BD31-4B8C-83A1-F6EECF244321}">
                <p14:modId xmlns:p14="http://schemas.microsoft.com/office/powerpoint/2010/main" val="3043722487"/>
              </p:ext>
            </p:extLst>
          </p:nvPr>
        </p:nvGraphicFramePr>
        <p:xfrm>
          <a:off x="1447101" y="2884118"/>
          <a:ext cx="9297798" cy="2499360"/>
        </p:xfrm>
        <a:graphic>
          <a:graphicData uri="http://schemas.openxmlformats.org/drawingml/2006/table">
            <a:tbl>
              <a:tblPr firstRow="1" bandRow="1">
                <a:tableStyleId>{5C22544A-7EE6-4342-B048-85BDC9FD1C3A}</a:tableStyleId>
              </a:tblPr>
              <a:tblGrid>
                <a:gridCol w="4400026">
                  <a:extLst>
                    <a:ext uri="{9D8B030D-6E8A-4147-A177-3AD203B41FA5}">
                      <a16:colId xmlns:a16="http://schemas.microsoft.com/office/drawing/2014/main" val="3155927794"/>
                    </a:ext>
                  </a:extLst>
                </a:gridCol>
                <a:gridCol w="4897772">
                  <a:extLst>
                    <a:ext uri="{9D8B030D-6E8A-4147-A177-3AD203B41FA5}">
                      <a16:colId xmlns:a16="http://schemas.microsoft.com/office/drawing/2014/main" val="3116159581"/>
                    </a:ext>
                  </a:extLst>
                </a:gridCol>
              </a:tblGrid>
              <a:tr h="370840">
                <a:tc>
                  <a:txBody>
                    <a:bodyPr/>
                    <a:lstStyle/>
                    <a:p>
                      <a:pPr algn="ctr"/>
                      <a:r>
                        <a:rPr lang="en-US" sz="3200" b="1" i="1" dirty="0"/>
                        <a:t>Pseudo-Class</a:t>
                      </a:r>
                      <a:r>
                        <a:rPr lang="en-US" sz="3200" dirty="0"/>
                        <a:t> Selectors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3200" b="1" i="1" dirty="0"/>
                        <a:t>Pseudo-Element </a:t>
                      </a:r>
                      <a:r>
                        <a:rPr lang="en-US" sz="3200" dirty="0"/>
                        <a:t> Selectors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5181340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Used to define a special state of an </a:t>
                      </a:r>
                      <a:r>
                        <a:rPr lang="en-US" sz="2400" b="1" i="1" dirty="0">
                          <a:solidFill>
                            <a:schemeClr val="tx1"/>
                          </a:solidFill>
                        </a:rPr>
                        <a:t>element</a:t>
                      </a:r>
                      <a:r>
                        <a:rPr lang="en-US" sz="2400" dirty="0">
                          <a:solidFill>
                            <a:schemeClr val="tx1"/>
                          </a:solidFill>
                        </a:rPr>
                        <a:t>, like displaying a visited link differently or changing an </a:t>
                      </a:r>
                      <a:r>
                        <a:rPr lang="en-US" sz="2400" b="1" i="1" dirty="0">
                          <a:solidFill>
                            <a:schemeClr val="tx1"/>
                          </a:solidFill>
                        </a:rPr>
                        <a:t>elements</a:t>
                      </a:r>
                      <a:r>
                        <a:rPr lang="en-US" sz="2400" dirty="0">
                          <a:solidFill>
                            <a:schemeClr val="tx1"/>
                          </a:solidFill>
                        </a:rPr>
                        <a:t> color when the mouse </a:t>
                      </a:r>
                      <a:r>
                        <a:rPr lang="en-US" sz="2400" b="1" i="1" dirty="0">
                          <a:solidFill>
                            <a:schemeClr val="tx1"/>
                          </a:solidFill>
                        </a:rPr>
                        <a:t>hovers</a:t>
                      </a:r>
                      <a:r>
                        <a:rPr lang="en-US" sz="2400" dirty="0">
                          <a:solidFill>
                            <a:schemeClr val="tx1"/>
                          </a:solidFill>
                        </a:rPr>
                        <a:t> over it.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A CSS </a:t>
                      </a:r>
                      <a:r>
                        <a:rPr lang="en-US" sz="2400" b="1" i="1" dirty="0">
                          <a:solidFill>
                            <a:schemeClr val="tx1"/>
                          </a:solidFill>
                        </a:rPr>
                        <a:t>pseudo-element</a:t>
                      </a:r>
                      <a:r>
                        <a:rPr lang="en-US" sz="2400" dirty="0">
                          <a:solidFill>
                            <a:schemeClr val="tx1"/>
                          </a:solidFill>
                        </a:rPr>
                        <a:t> is used to style specified parts of an </a:t>
                      </a:r>
                      <a:r>
                        <a:rPr lang="en-US" sz="2400" b="1" i="1" dirty="0">
                          <a:solidFill>
                            <a:schemeClr val="tx1"/>
                          </a:solidFill>
                        </a:rPr>
                        <a:t>element</a:t>
                      </a:r>
                      <a:r>
                        <a:rPr lang="en-US" sz="2400" dirty="0">
                          <a:solidFill>
                            <a:schemeClr val="tx1"/>
                          </a:solidFill>
                        </a:rPr>
                        <a:t>, like the first letter (or line) of an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406309674"/>
                  </a:ext>
                </a:extLst>
              </a:tr>
            </a:tbl>
          </a:graphicData>
        </a:graphic>
      </p:graphicFrame>
      <p:sp>
        <p:nvSpPr>
          <p:cNvPr id="6" name="TextBox 5">
            <a:extLst>
              <a:ext uri="{FF2B5EF4-FFF2-40B4-BE49-F238E27FC236}">
                <a16:creationId xmlns:a16="http://schemas.microsoft.com/office/drawing/2014/main" id="{21DA07E1-4E3E-483C-9C59-B4218DD32320}"/>
              </a:ext>
            </a:extLst>
          </p:cNvPr>
          <p:cNvSpPr txBox="1"/>
          <p:nvPr/>
        </p:nvSpPr>
        <p:spPr>
          <a:xfrm>
            <a:off x="1607191" y="1923472"/>
            <a:ext cx="9038578" cy="960646"/>
          </a:xfrm>
          <a:prstGeom prst="rect">
            <a:avLst/>
          </a:prstGeom>
          <a:noFill/>
        </p:spPr>
        <p:txBody>
          <a:bodyPr wrap="square" anchor="ctr">
            <a:normAutofit/>
          </a:bodyPr>
          <a:lstStyle/>
          <a:p>
            <a:pPr algn="ctr"/>
            <a:r>
              <a:rPr lang="en-US" sz="3600" dirty="0"/>
              <a:t>There are two types of </a:t>
            </a:r>
            <a:r>
              <a:rPr lang="en-US" sz="3600" b="1" i="1" dirty="0"/>
              <a:t>Pseudo-Selectors</a:t>
            </a:r>
            <a:r>
              <a:rPr lang="en-US" sz="3600" dirty="0"/>
              <a:t>.</a:t>
            </a:r>
          </a:p>
        </p:txBody>
      </p:sp>
    </p:spTree>
    <p:extLst>
      <p:ext uri="{BB962C8B-B14F-4D97-AF65-F5344CB8AC3E}">
        <p14:creationId xmlns:p14="http://schemas.microsoft.com/office/powerpoint/2010/main" val="3938458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97280" y="286603"/>
            <a:ext cx="10072467" cy="1450757"/>
          </a:xfrm>
        </p:spPr>
        <p:txBody>
          <a:bodyPr>
            <a:normAutofit/>
          </a:bodyPr>
          <a:lstStyle/>
          <a:p>
            <a:r>
              <a:rPr lang="en-US" dirty="0">
                <a:solidFill>
                  <a:schemeClr val="tx1"/>
                </a:solidFill>
              </a:rPr>
              <a:t>CSS – Pseudo Class Selectors</a:t>
            </a:r>
            <a:br>
              <a:rPr lang="en-US" dirty="0"/>
            </a:br>
            <a:r>
              <a:rPr lang="en-US" sz="1400" dirty="0">
                <a:hlinkClick r:id="rId2"/>
              </a:rPr>
              <a:t>https://www.w3schools.com/css/css_pseudo_classes.asp</a:t>
            </a:r>
            <a:br>
              <a:rPr lang="en-US" sz="1400" dirty="0"/>
            </a:br>
            <a:r>
              <a:rPr lang="en-US" sz="1400" dirty="0">
                <a:hlinkClick r:id="rId3"/>
              </a:rPr>
              <a:t>https://developer.mozilla.org/en-US/docs/Web/CSS/Pseudo-classes</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097280" y="1909482"/>
            <a:ext cx="5532120" cy="4504765"/>
          </a:xfrm>
        </p:spPr>
        <p:txBody>
          <a:bodyPr anchor="ctr">
            <a:normAutofit/>
          </a:bodyPr>
          <a:lstStyle/>
          <a:p>
            <a:r>
              <a:rPr lang="en-US" sz="2400" dirty="0">
                <a:solidFill>
                  <a:schemeClr val="tx1"/>
                </a:solidFill>
              </a:rPr>
              <a:t>A </a:t>
            </a:r>
            <a:r>
              <a:rPr lang="en-US" sz="2400" b="1" i="1" dirty="0">
                <a:solidFill>
                  <a:schemeClr val="tx1"/>
                </a:solidFill>
              </a:rPr>
              <a:t>pseudo-class</a:t>
            </a:r>
            <a:r>
              <a:rPr lang="en-US" sz="2400" dirty="0">
                <a:solidFill>
                  <a:schemeClr val="tx1"/>
                </a:solidFill>
              </a:rPr>
              <a:t> applies styling only when an element is in a certain </a:t>
            </a:r>
            <a:r>
              <a:rPr lang="en-US" sz="2400" b="1" i="1" dirty="0">
                <a:solidFill>
                  <a:schemeClr val="tx1"/>
                </a:solidFill>
              </a:rPr>
              <a:t>state</a:t>
            </a:r>
            <a:r>
              <a:rPr lang="en-US" sz="2400" dirty="0">
                <a:solidFill>
                  <a:schemeClr val="tx1"/>
                </a:solidFill>
              </a:rPr>
              <a:t>. It is a colon and keyword appended to a </a:t>
            </a:r>
            <a:r>
              <a:rPr lang="en-US" sz="2400" b="1" i="1" dirty="0">
                <a:solidFill>
                  <a:schemeClr val="tx1"/>
                </a:solidFill>
              </a:rPr>
              <a:t>selector</a:t>
            </a:r>
            <a:r>
              <a:rPr lang="en-US" sz="2400" dirty="0">
                <a:solidFill>
                  <a:schemeClr val="tx1"/>
                </a:solidFill>
              </a:rPr>
              <a:t>:</a:t>
            </a:r>
          </a:p>
          <a:p>
            <a:pPr lvl="1">
              <a:buFont typeface="Arial" panose="020B0604020202020204" pitchFamily="34" charset="0"/>
              <a:buChar char="•"/>
            </a:pPr>
            <a:r>
              <a:rPr lang="en-US" sz="2200" dirty="0">
                <a:solidFill>
                  <a:schemeClr val="tx1"/>
                </a:solidFill>
              </a:rPr>
              <a:t>when the mouse hovers over the element </a:t>
            </a:r>
          </a:p>
          <a:p>
            <a:pPr lvl="1">
              <a:buFont typeface="Arial" panose="020B0604020202020204" pitchFamily="34" charset="0"/>
              <a:buChar char="•"/>
            </a:pPr>
            <a:r>
              <a:rPr lang="en-US" sz="2200" dirty="0">
                <a:solidFill>
                  <a:schemeClr val="tx1"/>
                </a:solidFill>
              </a:rPr>
              <a:t>when a checkbox is checked. </a:t>
            </a:r>
          </a:p>
          <a:p>
            <a:r>
              <a:rPr lang="en-US" sz="2400" dirty="0">
                <a:solidFill>
                  <a:schemeClr val="tx1"/>
                </a:solidFill>
              </a:rPr>
              <a:t>Use a colon (</a:t>
            </a:r>
            <a:r>
              <a:rPr lang="en-US" sz="2400" dirty="0">
                <a:solidFill>
                  <a:srgbClr val="FF0000"/>
                </a:solidFill>
              </a:rPr>
              <a:t>:</a:t>
            </a:r>
            <a:r>
              <a:rPr lang="en-US" sz="2400" dirty="0">
                <a:solidFill>
                  <a:schemeClr val="tx1"/>
                </a:solidFill>
              </a:rPr>
              <a:t>) in front of the </a:t>
            </a:r>
            <a:r>
              <a:rPr lang="en-US" sz="2400" b="1" i="1" dirty="0">
                <a:solidFill>
                  <a:schemeClr val="tx1"/>
                </a:solidFill>
              </a:rPr>
              <a:t>pseudo-class </a:t>
            </a:r>
            <a:r>
              <a:rPr lang="en-US" sz="2400" dirty="0">
                <a:solidFill>
                  <a:schemeClr val="tx1"/>
                </a:solidFill>
              </a:rPr>
              <a:t>name. These are just a few of the over 30 </a:t>
            </a:r>
            <a:r>
              <a:rPr lang="en-US" sz="2400" b="1" i="1" dirty="0">
                <a:solidFill>
                  <a:schemeClr val="tx1"/>
                </a:solidFill>
              </a:rPr>
              <a:t>pseudo-classes</a:t>
            </a:r>
            <a:r>
              <a:rPr lang="en-US" sz="2400" dirty="0">
                <a:solidFill>
                  <a:schemeClr val="tx1"/>
                </a:solidFill>
              </a:rPr>
              <a:t> available. </a:t>
            </a:r>
          </a:p>
        </p:txBody>
      </p:sp>
      <p:sp>
        <p:nvSpPr>
          <p:cNvPr id="4" name="Rectangle 3">
            <a:extLst>
              <a:ext uri="{FF2B5EF4-FFF2-40B4-BE49-F238E27FC236}">
                <a16:creationId xmlns:a16="http://schemas.microsoft.com/office/drawing/2014/main" id="{C6C7AF95-9EF2-45D0-AB9F-8D7321B548B1}"/>
              </a:ext>
            </a:extLst>
          </p:cNvPr>
          <p:cNvSpPr/>
          <p:nvPr/>
        </p:nvSpPr>
        <p:spPr>
          <a:xfrm>
            <a:off x="6833508" y="2233170"/>
            <a:ext cx="4465864" cy="3841060"/>
          </a:xfrm>
          <a:prstGeom prst="rect">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panose="020B0604020202020204" pitchFamily="34" charset="0"/>
              <a:buChar char="•"/>
            </a:pPr>
            <a:r>
              <a:rPr lang="en-US" sz="3200" dirty="0" err="1">
                <a:solidFill>
                  <a:schemeClr val="tx1"/>
                </a:solidFill>
              </a:rPr>
              <a:t>p.myClass:active</a:t>
            </a:r>
            <a:endParaRPr lang="en-US" sz="3200" dirty="0">
              <a:solidFill>
                <a:schemeClr val="tx1"/>
              </a:solidFill>
            </a:endParaRPr>
          </a:p>
          <a:p>
            <a:pPr marL="457200" indent="-457200">
              <a:buFont typeface="Arial" panose="020B0604020202020204" pitchFamily="34" charset="0"/>
              <a:buChar char="•"/>
            </a:pPr>
            <a:r>
              <a:rPr lang="en-US" sz="3200" dirty="0" err="1">
                <a:solidFill>
                  <a:schemeClr val="tx1"/>
                </a:solidFill>
              </a:rPr>
              <a:t>a.myClass:visited</a:t>
            </a:r>
            <a:endParaRPr lang="en-US" sz="3200" dirty="0">
              <a:solidFill>
                <a:schemeClr val="tx1"/>
              </a:solidFill>
            </a:endParaRPr>
          </a:p>
          <a:p>
            <a:pPr marL="457200" indent="-457200">
              <a:buFont typeface="Arial" panose="020B0604020202020204" pitchFamily="34" charset="0"/>
              <a:buChar char="•"/>
            </a:pPr>
            <a:r>
              <a:rPr lang="en-US" sz="3200" dirty="0">
                <a:solidFill>
                  <a:schemeClr val="tx1"/>
                </a:solidFill>
              </a:rPr>
              <a:t>a:checked</a:t>
            </a:r>
          </a:p>
          <a:p>
            <a:pPr marL="457200" indent="-457200">
              <a:buFont typeface="Arial" panose="020B0604020202020204" pitchFamily="34" charset="0"/>
              <a:buChar char="•"/>
            </a:pPr>
            <a:r>
              <a:rPr lang="en-US" sz="3200" dirty="0" err="1">
                <a:solidFill>
                  <a:schemeClr val="tx1"/>
                </a:solidFill>
              </a:rPr>
              <a:t>a.myClass:disabled</a:t>
            </a:r>
            <a:endParaRPr lang="en-US" sz="3200" dirty="0">
              <a:solidFill>
                <a:schemeClr val="tx1"/>
              </a:solidFill>
            </a:endParaRPr>
          </a:p>
          <a:p>
            <a:pPr marL="457200" indent="-457200">
              <a:buFont typeface="Arial" panose="020B0604020202020204" pitchFamily="34" charset="0"/>
              <a:buChar char="•"/>
            </a:pPr>
            <a:r>
              <a:rPr lang="en-US" sz="3200" dirty="0" err="1">
                <a:solidFill>
                  <a:schemeClr val="tx1"/>
                </a:solidFill>
              </a:rPr>
              <a:t>div:first</a:t>
            </a:r>
            <a:endParaRPr lang="en-US" sz="3200" dirty="0">
              <a:solidFill>
                <a:schemeClr val="tx1"/>
              </a:solidFill>
            </a:endParaRPr>
          </a:p>
          <a:p>
            <a:pPr marL="457200" indent="-457200">
              <a:buFont typeface="Arial" panose="020B0604020202020204" pitchFamily="34" charset="0"/>
              <a:buChar char="•"/>
            </a:pPr>
            <a:r>
              <a:rPr lang="en-US" sz="3200" dirty="0" err="1">
                <a:solidFill>
                  <a:schemeClr val="tx1"/>
                </a:solidFill>
              </a:rPr>
              <a:t>a.myClass:nth-child</a:t>
            </a:r>
            <a:r>
              <a:rPr lang="en-US" sz="3200" dirty="0">
                <a:solidFill>
                  <a:schemeClr val="tx1"/>
                </a:solidFill>
              </a:rPr>
              <a:t>(n)</a:t>
            </a:r>
          </a:p>
          <a:p>
            <a:pPr marL="457200" indent="-457200">
              <a:buFont typeface="Arial" panose="020B0604020202020204" pitchFamily="34" charset="0"/>
              <a:buChar char="•"/>
            </a:pPr>
            <a:r>
              <a:rPr lang="en-US" sz="3200" dirty="0" err="1">
                <a:solidFill>
                  <a:schemeClr val="tx1"/>
                </a:solidFill>
              </a:rPr>
              <a:t>a.myClass:hover</a:t>
            </a:r>
            <a:endParaRPr lang="en-US" sz="3200" dirty="0">
              <a:solidFill>
                <a:schemeClr val="tx1"/>
              </a:solidFill>
            </a:endParaRPr>
          </a:p>
        </p:txBody>
      </p:sp>
    </p:spTree>
    <p:extLst>
      <p:ext uri="{BB962C8B-B14F-4D97-AF65-F5344CB8AC3E}">
        <p14:creationId xmlns:p14="http://schemas.microsoft.com/office/powerpoint/2010/main" val="889517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723455" y="39950"/>
            <a:ext cx="7629858" cy="1624690"/>
          </a:xfrm>
        </p:spPr>
        <p:txBody>
          <a:bodyPr>
            <a:normAutofit/>
          </a:bodyPr>
          <a:lstStyle/>
          <a:p>
            <a:r>
              <a:rPr lang="en-US" dirty="0">
                <a:solidFill>
                  <a:schemeClr val="tx1"/>
                </a:solidFill>
              </a:rPr>
              <a:t>CSS – </a:t>
            </a:r>
            <a:br>
              <a:rPr lang="en-US" dirty="0">
                <a:solidFill>
                  <a:schemeClr val="tx1"/>
                </a:solidFill>
              </a:rPr>
            </a:br>
            <a:r>
              <a:rPr lang="en-US" dirty="0">
                <a:solidFill>
                  <a:schemeClr val="tx1"/>
                </a:solidFill>
              </a:rPr>
              <a:t>Pseudo Class Examples</a:t>
            </a:r>
            <a:br>
              <a:rPr lang="en-US" dirty="0"/>
            </a:br>
            <a:r>
              <a:rPr lang="en-US" sz="1400" dirty="0">
                <a:hlinkClick r:id="rId2"/>
              </a:rPr>
              <a:t>https://www.w3schools.com/css/css_pseudo_classes.asp</a:t>
            </a:r>
            <a:endParaRPr lang="en-US" dirty="0"/>
          </a:p>
        </p:txBody>
      </p:sp>
      <p:pic>
        <p:nvPicPr>
          <p:cNvPr id="7" name="Picture 6">
            <a:extLst>
              <a:ext uri="{FF2B5EF4-FFF2-40B4-BE49-F238E27FC236}">
                <a16:creationId xmlns:a16="http://schemas.microsoft.com/office/drawing/2014/main" id="{A60A808A-A984-42C3-BC7D-7379C59D144D}"/>
              </a:ext>
            </a:extLst>
          </p:cNvPr>
          <p:cNvPicPr>
            <a:picLocks noChangeAspect="1"/>
          </p:cNvPicPr>
          <p:nvPr/>
        </p:nvPicPr>
        <p:blipFill>
          <a:blip r:embed="rId3"/>
          <a:stretch>
            <a:fillRect/>
          </a:stretch>
        </p:blipFill>
        <p:spPr>
          <a:xfrm>
            <a:off x="8426851" y="958857"/>
            <a:ext cx="2569255" cy="5727643"/>
          </a:xfrm>
          <a:prstGeom prst="rect">
            <a:avLst/>
          </a:prstGeom>
          <a:ln w="25400">
            <a:solidFill>
              <a:schemeClr val="accent2"/>
            </a:solidFill>
          </a:ln>
          <a:effectLst/>
        </p:spPr>
      </p:pic>
      <p:sp>
        <p:nvSpPr>
          <p:cNvPr id="12" name="Left Brace 11">
            <a:extLst>
              <a:ext uri="{FF2B5EF4-FFF2-40B4-BE49-F238E27FC236}">
                <a16:creationId xmlns:a16="http://schemas.microsoft.com/office/drawing/2014/main" id="{D0B0E9FF-F09C-4108-B079-A074518001B4}"/>
              </a:ext>
            </a:extLst>
          </p:cNvPr>
          <p:cNvSpPr/>
          <p:nvPr/>
        </p:nvSpPr>
        <p:spPr>
          <a:xfrm>
            <a:off x="7646925" y="1448531"/>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50" name="Picture 2" descr="Customer Retention: 3 Easy Ways to WOW Your Customers">
            <a:extLst>
              <a:ext uri="{FF2B5EF4-FFF2-40B4-BE49-F238E27FC236}">
                <a16:creationId xmlns:a16="http://schemas.microsoft.com/office/drawing/2014/main" id="{0910AC52-87AF-4E8C-AAA4-09EC26D88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006357">
            <a:off x="749969" y="2672930"/>
            <a:ext cx="3699699" cy="2290462"/>
          </a:xfrm>
          <a:prstGeom prst="rect">
            <a:avLst/>
          </a:prstGeom>
          <a:noFill/>
          <a:ln>
            <a:solidFill>
              <a:schemeClr val="accent2"/>
            </a:solidFill>
          </a:ln>
          <a:effectLst>
            <a:glow rad="12700">
              <a:schemeClr val="accent2"/>
            </a:glow>
          </a:effectLst>
          <a:extLst>
            <a:ext uri="{909E8E84-426E-40DD-AFC4-6F175D3DCCD1}">
              <a14:hiddenFill xmlns:a14="http://schemas.microsoft.com/office/drawing/2010/main">
                <a:solidFill>
                  <a:srgbClr val="FFFFFF"/>
                </a:solidFill>
              </a14:hiddenFill>
            </a:ext>
          </a:extLst>
        </p:spPr>
      </p:pic>
      <p:sp>
        <p:nvSpPr>
          <p:cNvPr id="3" name="Left Brace 2">
            <a:extLst>
              <a:ext uri="{FF2B5EF4-FFF2-40B4-BE49-F238E27FC236}">
                <a16:creationId xmlns:a16="http://schemas.microsoft.com/office/drawing/2014/main" id="{4664192C-5EED-45DD-A4CC-33984CFEB136}"/>
              </a:ext>
            </a:extLst>
          </p:cNvPr>
          <p:cNvSpPr/>
          <p:nvPr/>
        </p:nvSpPr>
        <p:spPr>
          <a:xfrm>
            <a:off x="7646924" y="2615985"/>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Left Brace 3">
            <a:extLst>
              <a:ext uri="{FF2B5EF4-FFF2-40B4-BE49-F238E27FC236}">
                <a16:creationId xmlns:a16="http://schemas.microsoft.com/office/drawing/2014/main" id="{8DB302AA-E60A-4A92-92F2-59F8FB9801B1}"/>
              </a:ext>
            </a:extLst>
          </p:cNvPr>
          <p:cNvSpPr/>
          <p:nvPr/>
        </p:nvSpPr>
        <p:spPr>
          <a:xfrm>
            <a:off x="7649535" y="3818161"/>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D80F73F8-E534-4D22-9822-51A42D129E0F}"/>
              </a:ext>
            </a:extLst>
          </p:cNvPr>
          <p:cNvSpPr/>
          <p:nvPr/>
        </p:nvSpPr>
        <p:spPr>
          <a:xfrm>
            <a:off x="7649534" y="4963420"/>
            <a:ext cx="1004909" cy="995849"/>
          </a:xfrm>
          <a:prstGeom prst="leftBrace">
            <a:avLst>
              <a:gd name="adj1" fmla="val 12245"/>
              <a:gd name="adj2" fmla="val 47644"/>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43E1D13-18BE-4E78-AA8C-A22535AE43A0}"/>
              </a:ext>
            </a:extLst>
          </p:cNvPr>
          <p:cNvSpPr txBox="1"/>
          <p:nvPr/>
        </p:nvSpPr>
        <p:spPr>
          <a:xfrm>
            <a:off x="5689540" y="1658047"/>
            <a:ext cx="1988183" cy="461665"/>
          </a:xfrm>
          <a:prstGeom prst="rect">
            <a:avLst/>
          </a:prstGeom>
          <a:noFill/>
        </p:spPr>
        <p:txBody>
          <a:bodyPr wrap="square" rtlCol="0">
            <a:spAutoFit/>
          </a:bodyPr>
          <a:lstStyle/>
          <a:p>
            <a:pPr algn="ctr"/>
            <a:r>
              <a:rPr lang="en-US" sz="2400" b="1" u="sng" dirty="0">
                <a:solidFill>
                  <a:srgbClr val="FF0000"/>
                </a:solidFill>
                <a:latin typeface="Arial Rounded MT Bold" panose="020F0704030504030204" pitchFamily="34" charset="0"/>
              </a:rPr>
              <a:t>This is a link</a:t>
            </a:r>
          </a:p>
        </p:txBody>
      </p:sp>
      <p:sp>
        <p:nvSpPr>
          <p:cNvPr id="18" name="TextBox 17">
            <a:extLst>
              <a:ext uri="{FF2B5EF4-FFF2-40B4-BE49-F238E27FC236}">
                <a16:creationId xmlns:a16="http://schemas.microsoft.com/office/drawing/2014/main" id="{C4EC590A-EE5F-4276-8122-AE73D0C2F838}"/>
              </a:ext>
            </a:extLst>
          </p:cNvPr>
          <p:cNvSpPr txBox="1"/>
          <p:nvPr/>
        </p:nvSpPr>
        <p:spPr>
          <a:xfrm>
            <a:off x="4446953" y="2829708"/>
            <a:ext cx="3230770" cy="461665"/>
          </a:xfrm>
          <a:prstGeom prst="rect">
            <a:avLst/>
          </a:prstGeom>
          <a:noFill/>
        </p:spPr>
        <p:txBody>
          <a:bodyPr wrap="square" rtlCol="0">
            <a:spAutoFit/>
          </a:bodyPr>
          <a:lstStyle/>
          <a:p>
            <a:pPr algn="ctr"/>
            <a:r>
              <a:rPr lang="en-US" sz="2400" b="1" u="sng" dirty="0">
                <a:solidFill>
                  <a:srgbClr val="00B050"/>
                </a:solidFill>
                <a:latin typeface="Arial Rounded MT Bold" panose="020F0704030504030204" pitchFamily="34" charset="0"/>
              </a:rPr>
              <a:t>This link was clicked</a:t>
            </a:r>
          </a:p>
        </p:txBody>
      </p:sp>
      <p:sp>
        <p:nvSpPr>
          <p:cNvPr id="19" name="TextBox 18">
            <a:extLst>
              <a:ext uri="{FF2B5EF4-FFF2-40B4-BE49-F238E27FC236}">
                <a16:creationId xmlns:a16="http://schemas.microsoft.com/office/drawing/2014/main" id="{6A9E501C-88E5-4379-8951-A350665D778A}"/>
              </a:ext>
            </a:extLst>
          </p:cNvPr>
          <p:cNvSpPr txBox="1"/>
          <p:nvPr/>
        </p:nvSpPr>
        <p:spPr>
          <a:xfrm>
            <a:off x="4803289" y="3983418"/>
            <a:ext cx="2874434" cy="830997"/>
          </a:xfrm>
          <a:prstGeom prst="rect">
            <a:avLst/>
          </a:prstGeom>
          <a:noFill/>
        </p:spPr>
        <p:txBody>
          <a:bodyPr wrap="square" rtlCol="0">
            <a:spAutoFit/>
          </a:bodyPr>
          <a:lstStyle/>
          <a:p>
            <a:pPr algn="ctr"/>
            <a:r>
              <a:rPr lang="en-US" sz="2400" b="1" u="sng" dirty="0">
                <a:solidFill>
                  <a:srgbClr val="FF99CC"/>
                </a:solidFill>
                <a:latin typeface="Arial Rounded MT Bold" panose="020F0704030504030204" pitchFamily="34" charset="0"/>
              </a:rPr>
              <a:t>The mouse is over this link</a:t>
            </a:r>
          </a:p>
        </p:txBody>
      </p:sp>
      <p:sp>
        <p:nvSpPr>
          <p:cNvPr id="20" name="TextBox 19">
            <a:extLst>
              <a:ext uri="{FF2B5EF4-FFF2-40B4-BE49-F238E27FC236}">
                <a16:creationId xmlns:a16="http://schemas.microsoft.com/office/drawing/2014/main" id="{29D32CE6-ECFF-4C5E-9D48-C1DA6DD8123D}"/>
              </a:ext>
            </a:extLst>
          </p:cNvPr>
          <p:cNvSpPr txBox="1"/>
          <p:nvPr/>
        </p:nvSpPr>
        <p:spPr>
          <a:xfrm>
            <a:off x="4574325" y="5201648"/>
            <a:ext cx="3103398" cy="461665"/>
          </a:xfrm>
          <a:prstGeom prst="rect">
            <a:avLst/>
          </a:prstGeom>
          <a:noFill/>
        </p:spPr>
        <p:txBody>
          <a:bodyPr wrap="square" rtlCol="0">
            <a:spAutoFit/>
          </a:bodyPr>
          <a:lstStyle/>
          <a:p>
            <a:pPr algn="ctr"/>
            <a:r>
              <a:rPr lang="en-US" sz="2400" b="1" u="sng" dirty="0">
                <a:solidFill>
                  <a:srgbClr val="0070C0"/>
                </a:solidFill>
                <a:latin typeface="Arial Rounded MT Bold" panose="020F0704030504030204" pitchFamily="34" charset="0"/>
              </a:rPr>
              <a:t>This link is selected</a:t>
            </a:r>
          </a:p>
        </p:txBody>
      </p:sp>
      <p:pic>
        <p:nvPicPr>
          <p:cNvPr id="17" name="Graphic 16" descr="Right pointing backhand index">
            <a:extLst>
              <a:ext uri="{FF2B5EF4-FFF2-40B4-BE49-F238E27FC236}">
                <a16:creationId xmlns:a16="http://schemas.microsoft.com/office/drawing/2014/main" id="{DD560ED1-A316-4230-95E2-D122BA6BDD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051459">
            <a:off x="6582245" y="4090922"/>
            <a:ext cx="914400" cy="914400"/>
          </a:xfrm>
          <a:prstGeom prst="rect">
            <a:avLst/>
          </a:prstGeom>
        </p:spPr>
      </p:pic>
    </p:spTree>
    <p:extLst>
      <p:ext uri="{BB962C8B-B14F-4D97-AF65-F5344CB8AC3E}">
        <p14:creationId xmlns:p14="http://schemas.microsoft.com/office/powerpoint/2010/main" val="3054108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C8E28C-41F4-44CB-B541-5EB5D438004B}"/>
              </a:ext>
            </a:extLst>
          </p:cNvPr>
          <p:cNvSpPr>
            <a:spLocks noGrp="1"/>
          </p:cNvSpPr>
          <p:nvPr>
            <p:ph idx="1"/>
          </p:nvPr>
        </p:nvSpPr>
        <p:spPr>
          <a:xfrm>
            <a:off x="1254968" y="1886505"/>
            <a:ext cx="3236120" cy="4497965"/>
          </a:xfrm>
        </p:spPr>
        <p:txBody>
          <a:bodyPr anchor="ctr">
            <a:normAutofit/>
          </a:bodyPr>
          <a:lstStyle/>
          <a:p>
            <a:r>
              <a:rPr lang="en-US" sz="2800" b="1" i="1" dirty="0">
                <a:solidFill>
                  <a:schemeClr val="tx1"/>
                </a:solidFill>
              </a:rPr>
              <a:t>Pseudo Classes </a:t>
            </a:r>
            <a:r>
              <a:rPr lang="en-US" sz="2800" dirty="0">
                <a:solidFill>
                  <a:schemeClr val="tx1"/>
                </a:solidFill>
              </a:rPr>
              <a:t>can be placed on HTML elements to be more specific as to which elements you want the style.</a:t>
            </a:r>
          </a:p>
        </p:txBody>
      </p:sp>
      <p:sp>
        <p:nvSpPr>
          <p:cNvPr id="4" name="Title 1">
            <a:extLst>
              <a:ext uri="{FF2B5EF4-FFF2-40B4-BE49-F238E27FC236}">
                <a16:creationId xmlns:a16="http://schemas.microsoft.com/office/drawing/2014/main" id="{E4877095-596B-4B92-B153-A87CA0DEEEB6}"/>
              </a:ext>
            </a:extLst>
          </p:cNvPr>
          <p:cNvSpPr>
            <a:spLocks noGrp="1"/>
          </p:cNvSpPr>
          <p:nvPr>
            <p:ph type="title"/>
          </p:nvPr>
        </p:nvSpPr>
        <p:spPr>
          <a:xfrm>
            <a:off x="1118082" y="287338"/>
            <a:ext cx="10726914" cy="1449387"/>
          </a:xfrm>
        </p:spPr>
        <p:txBody>
          <a:bodyPr>
            <a:normAutofit fontScale="90000"/>
          </a:bodyPr>
          <a:lstStyle/>
          <a:p>
            <a:r>
              <a:rPr lang="en-US" sz="4400" dirty="0">
                <a:solidFill>
                  <a:schemeClr val="tx1"/>
                </a:solidFill>
              </a:rPr>
              <a:t>CSS – Pseudo Classes with HTML Classes</a:t>
            </a:r>
            <a:br>
              <a:rPr lang="en-US" dirty="0"/>
            </a:br>
            <a:r>
              <a:rPr lang="en-US" sz="1600" dirty="0">
                <a:hlinkClick r:id="rId2"/>
              </a:rPr>
              <a:t>https://www.w3schools.com/css/css_pseudo_classes.asp</a:t>
            </a:r>
            <a:endParaRPr lang="en-US" dirty="0"/>
          </a:p>
        </p:txBody>
      </p:sp>
      <p:pic>
        <p:nvPicPr>
          <p:cNvPr id="8" name="Graphic 7" descr="Right pointing backhand index">
            <a:extLst>
              <a:ext uri="{FF2B5EF4-FFF2-40B4-BE49-F238E27FC236}">
                <a16:creationId xmlns:a16="http://schemas.microsoft.com/office/drawing/2014/main" id="{6CAD9956-377E-4D65-9C99-66D23AB75E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51459">
            <a:off x="10267616" y="3285808"/>
            <a:ext cx="963033" cy="963033"/>
          </a:xfrm>
          <a:prstGeom prst="rect">
            <a:avLst/>
          </a:prstGeom>
        </p:spPr>
      </p:pic>
      <p:pic>
        <p:nvPicPr>
          <p:cNvPr id="5" name="Picture 4">
            <a:extLst>
              <a:ext uri="{FF2B5EF4-FFF2-40B4-BE49-F238E27FC236}">
                <a16:creationId xmlns:a16="http://schemas.microsoft.com/office/drawing/2014/main" id="{CDB9A7CE-19D1-4200-89FF-0F4E1A15D944}"/>
              </a:ext>
            </a:extLst>
          </p:cNvPr>
          <p:cNvPicPr>
            <a:picLocks noChangeAspect="1"/>
          </p:cNvPicPr>
          <p:nvPr/>
        </p:nvPicPr>
        <p:blipFill>
          <a:blip r:embed="rId5"/>
          <a:stretch>
            <a:fillRect/>
          </a:stretch>
        </p:blipFill>
        <p:spPr>
          <a:xfrm>
            <a:off x="4607510" y="2254682"/>
            <a:ext cx="6995605" cy="3797505"/>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1C6334E4-0411-4A9C-A5DE-FD699BC031B5}"/>
              </a:ext>
            </a:extLst>
          </p:cNvPr>
          <p:cNvPicPr>
            <a:picLocks noChangeAspect="1"/>
          </p:cNvPicPr>
          <p:nvPr/>
        </p:nvPicPr>
        <p:blipFill>
          <a:blip r:embed="rId6"/>
          <a:stretch>
            <a:fillRect/>
          </a:stretch>
        </p:blipFill>
        <p:spPr>
          <a:xfrm>
            <a:off x="7516565" y="2509933"/>
            <a:ext cx="3174817" cy="1961278"/>
          </a:xfrm>
          <a:prstGeom prst="rect">
            <a:avLst/>
          </a:prstGeom>
          <a:ln w="25400">
            <a:solidFill>
              <a:schemeClr val="accent2"/>
            </a:solidFill>
          </a:ln>
          <a:effectLst/>
        </p:spPr>
      </p:pic>
      <p:sp>
        <p:nvSpPr>
          <p:cNvPr id="2" name="TextBox 1">
            <a:extLst>
              <a:ext uri="{FF2B5EF4-FFF2-40B4-BE49-F238E27FC236}">
                <a16:creationId xmlns:a16="http://schemas.microsoft.com/office/drawing/2014/main" id="{7802B219-61DC-436C-B4E3-3B124D92143B}"/>
              </a:ext>
            </a:extLst>
          </p:cNvPr>
          <p:cNvSpPr txBox="1"/>
          <p:nvPr/>
        </p:nvSpPr>
        <p:spPr>
          <a:xfrm>
            <a:off x="4624175" y="3175628"/>
            <a:ext cx="2238264" cy="799705"/>
          </a:xfrm>
          <a:prstGeom prst="rect">
            <a:avLst/>
          </a:prstGeom>
          <a:solidFill>
            <a:srgbClr val="FFFF00">
              <a:alpha val="30000"/>
            </a:srgbClr>
          </a:solidFill>
        </p:spPr>
        <p:txBody>
          <a:bodyPr wrap="square" rtlCol="0">
            <a:spAutoFit/>
          </a:bodyPr>
          <a:lstStyle/>
          <a:p>
            <a:endParaRPr lang="en-US" dirty="0"/>
          </a:p>
        </p:txBody>
      </p:sp>
      <p:sp>
        <p:nvSpPr>
          <p:cNvPr id="10" name="Rectangle: Rounded Corners 9">
            <a:extLst>
              <a:ext uri="{FF2B5EF4-FFF2-40B4-BE49-F238E27FC236}">
                <a16:creationId xmlns:a16="http://schemas.microsoft.com/office/drawing/2014/main" id="{8BF6892A-B1FF-4680-B576-700C1132B542}"/>
              </a:ext>
            </a:extLst>
          </p:cNvPr>
          <p:cNvSpPr/>
          <p:nvPr/>
        </p:nvSpPr>
        <p:spPr>
          <a:xfrm>
            <a:off x="4665214" y="4817366"/>
            <a:ext cx="6853562" cy="239011"/>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0264A16-214A-4200-AD51-D6CAEAF8AE25}"/>
              </a:ext>
            </a:extLst>
          </p:cNvPr>
          <p:cNvSpPr/>
          <p:nvPr/>
        </p:nvSpPr>
        <p:spPr>
          <a:xfrm>
            <a:off x="7759083" y="2691880"/>
            <a:ext cx="2578964" cy="623929"/>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9DDFD4-4283-4B08-847B-8712AFA7C3AB}"/>
              </a:ext>
            </a:extLst>
          </p:cNvPr>
          <p:cNvSpPr/>
          <p:nvPr/>
        </p:nvSpPr>
        <p:spPr>
          <a:xfrm>
            <a:off x="4665214" y="5086524"/>
            <a:ext cx="4847209" cy="2111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47BB59C-A5A6-42AF-89E4-398E95B46A69}"/>
              </a:ext>
            </a:extLst>
          </p:cNvPr>
          <p:cNvSpPr/>
          <p:nvPr/>
        </p:nvSpPr>
        <p:spPr>
          <a:xfrm>
            <a:off x="7759082" y="3754623"/>
            <a:ext cx="2774273" cy="6239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A44E3349-FC2E-45DB-92CF-68E22D286A7D}"/>
              </a:ext>
            </a:extLst>
          </p:cNvPr>
          <p:cNvCxnSpPr/>
          <p:nvPr/>
        </p:nvCxnSpPr>
        <p:spPr>
          <a:xfrm rot="5400000">
            <a:off x="6577738" y="3636022"/>
            <a:ext cx="1798958" cy="563731"/>
          </a:xfrm>
          <a:prstGeom prst="bentConnector3">
            <a:avLst>
              <a:gd name="adj1" fmla="val 157"/>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5EF9AD2-2CF0-4759-88DC-FD502D92CFE6}"/>
              </a:ext>
            </a:extLst>
          </p:cNvPr>
          <p:cNvCxnSpPr>
            <a:stCxn id="16" idx="3"/>
            <a:endCxn id="14" idx="3"/>
          </p:cNvCxnSpPr>
          <p:nvPr/>
        </p:nvCxnSpPr>
        <p:spPr>
          <a:xfrm flipH="1">
            <a:off x="9512423" y="4066588"/>
            <a:ext cx="1020932" cy="1125516"/>
          </a:xfrm>
          <a:prstGeom prst="bentConnector3">
            <a:avLst>
              <a:gd name="adj1" fmla="val -3978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Right pointing backhand index">
            <a:extLst>
              <a:ext uri="{FF2B5EF4-FFF2-40B4-BE49-F238E27FC236}">
                <a16:creationId xmlns:a16="http://schemas.microsoft.com/office/drawing/2014/main" id="{D30BF9C1-3E7A-48C8-8E08-8A97AF996E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4051459">
            <a:off x="9712327" y="2824634"/>
            <a:ext cx="914400" cy="914400"/>
          </a:xfrm>
          <a:prstGeom prst="rect">
            <a:avLst/>
          </a:prstGeom>
        </p:spPr>
      </p:pic>
    </p:spTree>
    <p:extLst>
      <p:ext uri="{BB962C8B-B14F-4D97-AF65-F5344CB8AC3E}">
        <p14:creationId xmlns:p14="http://schemas.microsoft.com/office/powerpoint/2010/main" val="3141866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54358" y="286604"/>
            <a:ext cx="7525139" cy="1430804"/>
          </a:xfrm>
        </p:spPr>
        <p:txBody>
          <a:bodyPr>
            <a:normAutofit/>
          </a:bodyPr>
          <a:lstStyle/>
          <a:p>
            <a:r>
              <a:rPr lang="en-US" dirty="0">
                <a:solidFill>
                  <a:schemeClr val="tx1"/>
                </a:solidFill>
              </a:rPr>
              <a:t>CSS – Pseudo Elements</a:t>
            </a:r>
            <a:br>
              <a:rPr lang="en-US" dirty="0"/>
            </a:br>
            <a:r>
              <a:rPr lang="en-US" sz="1400" dirty="0">
                <a:hlinkClick r:id="rId2"/>
              </a:rPr>
              <a:t>https://www.w3schools.com/css/css_pseudo_elements.asp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222089" y="1869142"/>
            <a:ext cx="5425972" cy="2240993"/>
          </a:xfrm>
        </p:spPr>
        <p:txBody>
          <a:bodyPr anchor="ctr">
            <a:normAutofit/>
          </a:bodyPr>
          <a:lstStyle/>
          <a:p>
            <a:r>
              <a:rPr lang="en-US" sz="2400" dirty="0">
                <a:solidFill>
                  <a:schemeClr val="tx1"/>
                </a:solidFill>
              </a:rPr>
              <a:t>A CSS </a:t>
            </a:r>
            <a:r>
              <a:rPr lang="en-US" sz="2400" b="1" i="1" dirty="0">
                <a:solidFill>
                  <a:schemeClr val="tx1"/>
                </a:solidFill>
              </a:rPr>
              <a:t>pseudo-element</a:t>
            </a:r>
            <a:r>
              <a:rPr lang="en-US" sz="2400" dirty="0">
                <a:solidFill>
                  <a:schemeClr val="tx1"/>
                </a:solidFill>
              </a:rPr>
              <a:t> is used to style specified parts of an </a:t>
            </a:r>
            <a:r>
              <a:rPr lang="en-US" sz="2400" b="1" i="1" dirty="0">
                <a:solidFill>
                  <a:schemeClr val="tx1"/>
                </a:solidFill>
              </a:rPr>
              <a:t>element</a:t>
            </a:r>
            <a:r>
              <a:rPr lang="en-US" sz="2400" dirty="0">
                <a:solidFill>
                  <a:schemeClr val="tx1"/>
                </a:solidFill>
              </a:rPr>
              <a:t>. </a:t>
            </a:r>
          </a:p>
          <a:p>
            <a:r>
              <a:rPr lang="en-US" sz="2400" dirty="0">
                <a:solidFill>
                  <a:schemeClr val="tx1"/>
                </a:solidFill>
              </a:rPr>
              <a:t>To use it, place two colons (</a:t>
            </a:r>
            <a:r>
              <a:rPr lang="en-US" sz="2400" dirty="0">
                <a:solidFill>
                  <a:srgbClr val="FF0000"/>
                </a:solidFill>
              </a:rPr>
              <a:t>::</a:t>
            </a:r>
            <a:r>
              <a:rPr lang="en-US" sz="2400" dirty="0">
                <a:solidFill>
                  <a:schemeClr val="tx1"/>
                </a:solidFill>
              </a:rPr>
              <a:t>) between the </a:t>
            </a:r>
            <a:r>
              <a:rPr lang="en-US" sz="2400" b="1" i="1" dirty="0">
                <a:solidFill>
                  <a:schemeClr val="tx1"/>
                </a:solidFill>
              </a:rPr>
              <a:t>element</a:t>
            </a:r>
            <a:r>
              <a:rPr lang="en-US" sz="2400" dirty="0">
                <a:solidFill>
                  <a:schemeClr val="tx1"/>
                </a:solidFill>
              </a:rPr>
              <a:t> and the </a:t>
            </a:r>
            <a:r>
              <a:rPr lang="en-US" sz="2400" b="1" i="1" dirty="0">
                <a:solidFill>
                  <a:schemeClr val="tx1"/>
                </a:solidFill>
              </a:rPr>
              <a:t>pseudo element</a:t>
            </a:r>
            <a:r>
              <a:rPr lang="en-US" sz="2400" dirty="0">
                <a:solidFill>
                  <a:schemeClr val="tx1"/>
                </a:solidFill>
              </a:rPr>
              <a:t>.</a:t>
            </a:r>
          </a:p>
        </p:txBody>
      </p:sp>
      <p:sp>
        <p:nvSpPr>
          <p:cNvPr id="4" name="Rectangle 3">
            <a:extLst>
              <a:ext uri="{FF2B5EF4-FFF2-40B4-BE49-F238E27FC236}">
                <a16:creationId xmlns:a16="http://schemas.microsoft.com/office/drawing/2014/main" id="{9A32FE93-13A4-42B9-B155-561AD4DE87FA}"/>
              </a:ext>
            </a:extLst>
          </p:cNvPr>
          <p:cNvSpPr/>
          <p:nvPr/>
        </p:nvSpPr>
        <p:spPr>
          <a:xfrm>
            <a:off x="6522141" y="2903170"/>
            <a:ext cx="1610853" cy="1477328"/>
          </a:xfrm>
          <a:prstGeom prst="rect">
            <a:avLst/>
          </a:prstGeom>
          <a:ln w="25400">
            <a:solidFill>
              <a:schemeClr val="accent2"/>
            </a:solidFill>
          </a:ln>
        </p:spPr>
        <p:txBody>
          <a:bodyPr wrap="square">
            <a:spAutoFit/>
          </a:bodyPr>
          <a:lstStyle/>
          <a:p>
            <a:pPr algn="r"/>
            <a:r>
              <a:rPr lang="en-US" dirty="0"/>
              <a:t>This example formats the first line of the text in all </a:t>
            </a:r>
            <a:r>
              <a:rPr lang="en-US" dirty="0">
                <a:solidFill>
                  <a:srgbClr val="FF0000"/>
                </a:solidFill>
              </a:rPr>
              <a:t>&lt;p&gt;</a:t>
            </a:r>
            <a:r>
              <a:rPr lang="en-US" dirty="0"/>
              <a:t> elements:</a:t>
            </a:r>
          </a:p>
        </p:txBody>
      </p:sp>
      <p:pic>
        <p:nvPicPr>
          <p:cNvPr id="5" name="Picture 4">
            <a:extLst>
              <a:ext uri="{FF2B5EF4-FFF2-40B4-BE49-F238E27FC236}">
                <a16:creationId xmlns:a16="http://schemas.microsoft.com/office/drawing/2014/main" id="{7F7DB9B7-FA72-4A58-9FD8-8CC81C3DC38B}"/>
              </a:ext>
            </a:extLst>
          </p:cNvPr>
          <p:cNvPicPr>
            <a:picLocks noChangeAspect="1"/>
          </p:cNvPicPr>
          <p:nvPr/>
        </p:nvPicPr>
        <p:blipFill>
          <a:blip r:embed="rId3"/>
          <a:stretch>
            <a:fillRect/>
          </a:stretch>
        </p:blipFill>
        <p:spPr>
          <a:xfrm>
            <a:off x="8137660" y="2916739"/>
            <a:ext cx="3706084" cy="1450757"/>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E0C32B33-D185-4018-B3D4-92420B3638D4}"/>
              </a:ext>
            </a:extLst>
          </p:cNvPr>
          <p:cNvPicPr>
            <a:picLocks noChangeAspect="1"/>
          </p:cNvPicPr>
          <p:nvPr/>
        </p:nvPicPr>
        <p:blipFill>
          <a:blip r:embed="rId4"/>
          <a:stretch>
            <a:fillRect/>
          </a:stretch>
        </p:blipFill>
        <p:spPr>
          <a:xfrm>
            <a:off x="8852477" y="859740"/>
            <a:ext cx="2991267" cy="1905266"/>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EAFD4989-AFCF-41AB-8C2E-E11AA2EB510F}"/>
              </a:ext>
            </a:extLst>
          </p:cNvPr>
          <p:cNvPicPr>
            <a:picLocks noChangeAspect="1"/>
          </p:cNvPicPr>
          <p:nvPr/>
        </p:nvPicPr>
        <p:blipFill>
          <a:blip r:embed="rId5"/>
          <a:stretch>
            <a:fillRect/>
          </a:stretch>
        </p:blipFill>
        <p:spPr>
          <a:xfrm>
            <a:off x="5105399" y="5405188"/>
            <a:ext cx="6738345" cy="1292445"/>
          </a:xfrm>
          <a:prstGeom prst="rect">
            <a:avLst/>
          </a:prstGeom>
          <a:ln w="25400">
            <a:solidFill>
              <a:schemeClr val="accent2"/>
            </a:solidFill>
          </a:ln>
          <a:effectLst/>
        </p:spPr>
      </p:pic>
      <p:sp>
        <p:nvSpPr>
          <p:cNvPr id="10" name="TextBox 9">
            <a:extLst>
              <a:ext uri="{FF2B5EF4-FFF2-40B4-BE49-F238E27FC236}">
                <a16:creationId xmlns:a16="http://schemas.microsoft.com/office/drawing/2014/main" id="{CF2920AD-CE67-4F9D-BE30-63D1402795D3}"/>
              </a:ext>
            </a:extLst>
          </p:cNvPr>
          <p:cNvSpPr txBox="1"/>
          <p:nvPr/>
        </p:nvSpPr>
        <p:spPr>
          <a:xfrm>
            <a:off x="6522141" y="4519229"/>
            <a:ext cx="5321603" cy="738664"/>
          </a:xfrm>
          <a:prstGeom prst="rect">
            <a:avLst/>
          </a:prstGeom>
          <a:noFill/>
          <a:ln w="25400">
            <a:solidFill>
              <a:schemeClr val="accent2"/>
            </a:solidFill>
          </a:ln>
        </p:spPr>
        <p:txBody>
          <a:bodyPr wrap="square">
            <a:spAutoFit/>
          </a:bodyPr>
          <a:lstStyle/>
          <a:p>
            <a:r>
              <a:rPr lang="en-US" sz="1400" dirty="0"/>
              <a:t>&lt;p&gt;You can use the ::first-line pseudo-element to add a special effect to the first line of a text. Some more text. And even more, and more, and more, etc...&lt;/p&gt;</a:t>
            </a:r>
          </a:p>
        </p:txBody>
      </p:sp>
      <p:sp>
        <p:nvSpPr>
          <p:cNvPr id="11" name="TextBox 10">
            <a:extLst>
              <a:ext uri="{FF2B5EF4-FFF2-40B4-BE49-F238E27FC236}">
                <a16:creationId xmlns:a16="http://schemas.microsoft.com/office/drawing/2014/main" id="{3B57A411-D80B-4F85-A24E-6D2F74F79A1A}"/>
              </a:ext>
            </a:extLst>
          </p:cNvPr>
          <p:cNvSpPr txBox="1"/>
          <p:nvPr/>
        </p:nvSpPr>
        <p:spPr>
          <a:xfrm>
            <a:off x="1105678" y="4057171"/>
            <a:ext cx="3872203" cy="2348295"/>
          </a:xfrm>
          <a:prstGeom prst="rect">
            <a:avLst/>
          </a:prstGeom>
          <a:noFill/>
        </p:spPr>
        <p:txBody>
          <a:bodyPr wrap="square">
            <a:normAutofit lnSpcReduction="10000"/>
          </a:bodyPr>
          <a:lstStyle/>
          <a:p>
            <a:pPr marL="114300" lvl="1">
              <a:lnSpc>
                <a:spcPct val="110000"/>
              </a:lnSpc>
              <a:spcBef>
                <a:spcPts val="600"/>
              </a:spcBef>
            </a:pPr>
            <a:r>
              <a:rPr lang="en-US" sz="2400" b="1" i="1" dirty="0"/>
              <a:t>Pseudo-Elements</a:t>
            </a:r>
            <a:r>
              <a:rPr lang="en-US" sz="2400" dirty="0"/>
              <a:t> allow you to style just the first letter (or line) of an element or insert other content before or after the content of an element</a:t>
            </a:r>
          </a:p>
        </p:txBody>
      </p:sp>
    </p:spTree>
    <p:extLst>
      <p:ext uri="{BB962C8B-B14F-4D97-AF65-F5344CB8AC3E}">
        <p14:creationId xmlns:p14="http://schemas.microsoft.com/office/powerpoint/2010/main" val="3327385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9618F-0996-4E0B-B0F6-5C8B7EEAE755}"/>
              </a:ext>
            </a:extLst>
          </p:cNvPr>
          <p:cNvSpPr>
            <a:spLocks noGrp="1"/>
          </p:cNvSpPr>
          <p:nvPr>
            <p:ph type="title"/>
          </p:nvPr>
        </p:nvSpPr>
        <p:spPr>
          <a:xfrm>
            <a:off x="1054358" y="286604"/>
            <a:ext cx="9184151" cy="1430804"/>
          </a:xfrm>
        </p:spPr>
        <p:txBody>
          <a:bodyPr>
            <a:normAutofit fontScale="90000"/>
          </a:bodyPr>
          <a:lstStyle/>
          <a:p>
            <a:r>
              <a:rPr lang="en-US" dirty="0">
                <a:solidFill>
                  <a:schemeClr val="tx1"/>
                </a:solidFill>
              </a:rPr>
              <a:t>CSS – Chaining Pseudo Elements</a:t>
            </a:r>
            <a:br>
              <a:rPr lang="en-US" dirty="0"/>
            </a:br>
            <a:r>
              <a:rPr lang="en-US" sz="1400" dirty="0">
                <a:hlinkClick r:id="rId2"/>
              </a:rPr>
              <a:t>https://www.w3schools.com/css/css_pseudo_elements.asp</a:t>
            </a:r>
            <a:endParaRPr lang="en-US" dirty="0"/>
          </a:p>
        </p:txBody>
      </p:sp>
      <p:sp>
        <p:nvSpPr>
          <p:cNvPr id="3" name="Content Placeholder 2">
            <a:extLst>
              <a:ext uri="{FF2B5EF4-FFF2-40B4-BE49-F238E27FC236}">
                <a16:creationId xmlns:a16="http://schemas.microsoft.com/office/drawing/2014/main" id="{8F3BF169-FD98-45BA-AAD5-1DFDB3C2FDEE}"/>
              </a:ext>
            </a:extLst>
          </p:cNvPr>
          <p:cNvSpPr>
            <a:spLocks noGrp="1"/>
          </p:cNvSpPr>
          <p:nvPr>
            <p:ph idx="1"/>
          </p:nvPr>
        </p:nvSpPr>
        <p:spPr>
          <a:xfrm>
            <a:off x="1254642" y="1910704"/>
            <a:ext cx="4906926" cy="4490094"/>
          </a:xfrm>
        </p:spPr>
        <p:txBody>
          <a:bodyPr anchor="ctr">
            <a:normAutofit/>
          </a:bodyPr>
          <a:lstStyle/>
          <a:p>
            <a:r>
              <a:rPr lang="en-US" sz="2800" dirty="0">
                <a:solidFill>
                  <a:schemeClr val="tx1"/>
                </a:solidFill>
              </a:rPr>
              <a:t>You can combine a </a:t>
            </a:r>
            <a:r>
              <a:rPr lang="en-US" sz="2800" b="1" i="1" dirty="0">
                <a:solidFill>
                  <a:schemeClr val="tx1"/>
                </a:solidFill>
              </a:rPr>
              <a:t>pseudo class</a:t>
            </a:r>
            <a:r>
              <a:rPr lang="en-US" sz="2800" dirty="0">
                <a:solidFill>
                  <a:schemeClr val="tx1"/>
                </a:solidFill>
              </a:rPr>
              <a:t> and a </a:t>
            </a:r>
            <a:r>
              <a:rPr lang="en-US" sz="2800" b="1" i="1" dirty="0">
                <a:solidFill>
                  <a:schemeClr val="tx1"/>
                </a:solidFill>
              </a:rPr>
              <a:t>pseudo element </a:t>
            </a:r>
            <a:r>
              <a:rPr lang="en-US" sz="2800" dirty="0">
                <a:solidFill>
                  <a:schemeClr val="tx1"/>
                </a:solidFill>
              </a:rPr>
              <a:t>to combine the two effects.</a:t>
            </a:r>
          </a:p>
          <a:p>
            <a:r>
              <a:rPr lang="en-US" sz="2800" dirty="0">
                <a:solidFill>
                  <a:schemeClr val="tx1"/>
                </a:solidFill>
              </a:rPr>
              <a:t>If you wanted to you could chain the :first-child and ::first-line selectors together. </a:t>
            </a:r>
          </a:p>
        </p:txBody>
      </p:sp>
      <p:sp>
        <p:nvSpPr>
          <p:cNvPr id="4" name="Rectangle 3">
            <a:extLst>
              <a:ext uri="{FF2B5EF4-FFF2-40B4-BE49-F238E27FC236}">
                <a16:creationId xmlns:a16="http://schemas.microsoft.com/office/drawing/2014/main" id="{9A32FE93-13A4-42B9-B155-561AD4DE87FA}"/>
              </a:ext>
            </a:extLst>
          </p:cNvPr>
          <p:cNvSpPr/>
          <p:nvPr/>
        </p:nvSpPr>
        <p:spPr>
          <a:xfrm>
            <a:off x="6525844" y="4639899"/>
            <a:ext cx="4691505" cy="830997"/>
          </a:xfrm>
          <a:prstGeom prst="rect">
            <a:avLst/>
          </a:prstGeom>
          <a:ln w="25400">
            <a:solidFill>
              <a:schemeClr val="accent2"/>
            </a:solidFill>
          </a:ln>
        </p:spPr>
        <p:txBody>
          <a:bodyPr wrap="square">
            <a:spAutoFit/>
          </a:bodyPr>
          <a:lstStyle/>
          <a:p>
            <a:pPr algn="r"/>
            <a:r>
              <a:rPr lang="en-US" sz="2400" dirty="0">
                <a:solidFill>
                  <a:schemeClr val="tx1"/>
                </a:solidFill>
              </a:rPr>
              <a:t>The above code will make the first line of the first paragraph bold</a:t>
            </a:r>
            <a:endParaRPr lang="en-US" sz="2400" dirty="0"/>
          </a:p>
        </p:txBody>
      </p:sp>
      <p:sp>
        <p:nvSpPr>
          <p:cNvPr id="12" name="TextBox 11">
            <a:extLst>
              <a:ext uri="{FF2B5EF4-FFF2-40B4-BE49-F238E27FC236}">
                <a16:creationId xmlns:a16="http://schemas.microsoft.com/office/drawing/2014/main" id="{7FB0105B-5648-EEAB-A023-9A47A19DB40A}"/>
              </a:ext>
            </a:extLst>
          </p:cNvPr>
          <p:cNvSpPr txBox="1"/>
          <p:nvPr/>
        </p:nvSpPr>
        <p:spPr>
          <a:xfrm>
            <a:off x="6523074" y="2824017"/>
            <a:ext cx="4694276" cy="1815882"/>
          </a:xfrm>
          <a:prstGeom prst="rect">
            <a:avLst/>
          </a:prstGeom>
          <a:noFill/>
          <a:ln w="25400">
            <a:solidFill>
              <a:schemeClr val="accent2"/>
            </a:solidFill>
          </a:ln>
        </p:spPr>
        <p:txBody>
          <a:bodyPr wrap="square" rtlCol="0" anchor="ctr">
            <a:spAutoFit/>
          </a:bodyPr>
          <a:lstStyle/>
          <a:p>
            <a:r>
              <a:rPr lang="en-US" sz="2800" dirty="0"/>
              <a:t> </a:t>
            </a:r>
            <a:r>
              <a:rPr lang="en-US" sz="2800" dirty="0">
                <a:solidFill>
                  <a:srgbClr val="C00000"/>
                </a:solidFill>
              </a:rPr>
              <a:t>article p:first-child::first-line </a:t>
            </a:r>
            <a:r>
              <a:rPr lang="en-US" sz="2800" dirty="0"/>
              <a:t>{</a:t>
            </a:r>
          </a:p>
          <a:p>
            <a:r>
              <a:rPr lang="en-US" sz="2800" dirty="0"/>
              <a:t>  </a:t>
            </a:r>
            <a:r>
              <a:rPr lang="en-US" sz="2800" dirty="0">
                <a:solidFill>
                  <a:srgbClr val="FF0000"/>
                </a:solidFill>
              </a:rPr>
              <a:t>font-size</a:t>
            </a:r>
            <a:r>
              <a:rPr lang="en-US" sz="2800" dirty="0"/>
              <a:t>: </a:t>
            </a:r>
            <a:r>
              <a:rPr lang="en-US" sz="2800" dirty="0">
                <a:solidFill>
                  <a:srgbClr val="0070C0"/>
                </a:solidFill>
              </a:rPr>
              <a:t>120%</a:t>
            </a:r>
            <a:r>
              <a:rPr lang="en-US" sz="2800" dirty="0"/>
              <a:t>;</a:t>
            </a:r>
          </a:p>
          <a:p>
            <a:r>
              <a:rPr lang="en-US" sz="2800" dirty="0"/>
              <a:t>  </a:t>
            </a:r>
            <a:r>
              <a:rPr lang="en-US" sz="2800" dirty="0">
                <a:solidFill>
                  <a:srgbClr val="FF0000"/>
                </a:solidFill>
              </a:rPr>
              <a:t>font-weight</a:t>
            </a:r>
            <a:r>
              <a:rPr lang="en-US" sz="2800" dirty="0"/>
              <a:t>: </a:t>
            </a:r>
            <a:r>
              <a:rPr lang="en-US" sz="2800" dirty="0">
                <a:solidFill>
                  <a:srgbClr val="0070C0"/>
                </a:solidFill>
              </a:rPr>
              <a:t>bold</a:t>
            </a:r>
            <a:r>
              <a:rPr lang="en-US" sz="2800" dirty="0"/>
              <a:t>;</a:t>
            </a:r>
          </a:p>
          <a:p>
            <a:r>
              <a:rPr lang="en-US" sz="2800" dirty="0"/>
              <a:t>}</a:t>
            </a:r>
            <a:endParaRPr lang="en-US" sz="2000" dirty="0"/>
          </a:p>
        </p:txBody>
      </p:sp>
    </p:spTree>
    <p:extLst>
      <p:ext uri="{BB962C8B-B14F-4D97-AF65-F5344CB8AC3E}">
        <p14:creationId xmlns:p14="http://schemas.microsoft.com/office/powerpoint/2010/main" val="16807710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788D-34EA-4EB8-90E9-FD20894C6CF7}"/>
              </a:ext>
            </a:extLst>
          </p:cNvPr>
          <p:cNvSpPr>
            <a:spLocks noGrp="1"/>
          </p:cNvSpPr>
          <p:nvPr>
            <p:ph type="title"/>
          </p:nvPr>
        </p:nvSpPr>
        <p:spPr>
          <a:xfrm>
            <a:off x="1014074" y="286603"/>
            <a:ext cx="6827600" cy="1450757"/>
          </a:xfrm>
        </p:spPr>
        <p:txBody>
          <a:bodyPr>
            <a:normAutofit/>
          </a:bodyPr>
          <a:lstStyle/>
          <a:p>
            <a:r>
              <a:rPr lang="en-US" sz="4800" dirty="0">
                <a:solidFill>
                  <a:schemeClr val="tx1"/>
                </a:solidFill>
              </a:rPr>
              <a:t>CSS – Combinators</a:t>
            </a:r>
            <a:br>
              <a:rPr lang="en-US" sz="4000" dirty="0"/>
            </a:br>
            <a:r>
              <a:rPr lang="en-US" sz="1400" dirty="0">
                <a:hlinkClick r:id="rId2"/>
              </a:rPr>
              <a:t>https://www.w3schools.com/css/css_combinators.asp</a:t>
            </a:r>
            <a:endParaRPr lang="en-US" sz="4000" dirty="0"/>
          </a:p>
        </p:txBody>
      </p:sp>
      <p:sp>
        <p:nvSpPr>
          <p:cNvPr id="3" name="Content Placeholder 2">
            <a:extLst>
              <a:ext uri="{FF2B5EF4-FFF2-40B4-BE49-F238E27FC236}">
                <a16:creationId xmlns:a16="http://schemas.microsoft.com/office/drawing/2014/main" id="{E30DF53C-D2A2-43EF-A1D4-8902842E4EF1}"/>
              </a:ext>
            </a:extLst>
          </p:cNvPr>
          <p:cNvSpPr>
            <a:spLocks noGrp="1"/>
          </p:cNvSpPr>
          <p:nvPr>
            <p:ph idx="1"/>
          </p:nvPr>
        </p:nvSpPr>
        <p:spPr>
          <a:xfrm>
            <a:off x="1191491" y="1879199"/>
            <a:ext cx="10065923" cy="1590142"/>
          </a:xfrm>
        </p:spPr>
        <p:txBody>
          <a:bodyPr anchor="ctr">
            <a:normAutofit/>
          </a:bodyPr>
          <a:lstStyle/>
          <a:p>
            <a:pPr>
              <a:lnSpc>
                <a:spcPct val="120000"/>
              </a:lnSpc>
            </a:pPr>
            <a:r>
              <a:rPr lang="en-US" sz="2400" dirty="0">
                <a:solidFill>
                  <a:schemeClr val="tx1"/>
                </a:solidFill>
              </a:rPr>
              <a:t>The </a:t>
            </a:r>
            <a:r>
              <a:rPr lang="en-US" sz="2400" b="1" i="1" dirty="0">
                <a:solidFill>
                  <a:schemeClr val="tx1"/>
                </a:solidFill>
              </a:rPr>
              <a:t>selector</a:t>
            </a:r>
            <a:r>
              <a:rPr lang="en-US" sz="2400" dirty="0">
                <a:solidFill>
                  <a:schemeClr val="tx1"/>
                </a:solidFill>
              </a:rPr>
              <a:t> part of a CSS </a:t>
            </a:r>
            <a:r>
              <a:rPr lang="en-US" sz="2400" b="1" i="1" dirty="0" err="1">
                <a:solidFill>
                  <a:schemeClr val="tx1"/>
                </a:solidFill>
              </a:rPr>
              <a:t>RuleSet</a:t>
            </a:r>
            <a:r>
              <a:rPr lang="en-US" sz="2400" b="1" i="1" dirty="0">
                <a:solidFill>
                  <a:schemeClr val="tx1"/>
                </a:solidFill>
              </a:rPr>
              <a:t> </a:t>
            </a:r>
            <a:r>
              <a:rPr lang="en-US" sz="2400" dirty="0">
                <a:solidFill>
                  <a:schemeClr val="tx1"/>
                </a:solidFill>
              </a:rPr>
              <a:t>can contain more than one </a:t>
            </a:r>
            <a:r>
              <a:rPr lang="en-US" sz="2400" b="1" i="1" dirty="0">
                <a:solidFill>
                  <a:schemeClr val="tx1"/>
                </a:solidFill>
              </a:rPr>
              <a:t>selector</a:t>
            </a:r>
            <a:r>
              <a:rPr lang="en-US" sz="2400" dirty="0">
                <a:solidFill>
                  <a:schemeClr val="tx1"/>
                </a:solidFill>
              </a:rPr>
              <a:t>. Between the </a:t>
            </a:r>
            <a:r>
              <a:rPr lang="en-US" sz="2400" b="1" i="1" dirty="0">
                <a:solidFill>
                  <a:schemeClr val="tx1"/>
                </a:solidFill>
              </a:rPr>
              <a:t>selectors</a:t>
            </a:r>
            <a:r>
              <a:rPr lang="en-US" sz="2400" dirty="0">
                <a:solidFill>
                  <a:schemeClr val="tx1"/>
                </a:solidFill>
              </a:rPr>
              <a:t>, we can a </a:t>
            </a:r>
            <a:r>
              <a:rPr lang="en-US" sz="2400" b="1" i="1" dirty="0">
                <a:solidFill>
                  <a:schemeClr val="tx1"/>
                </a:solidFill>
              </a:rPr>
              <a:t>combinator</a:t>
            </a:r>
            <a:r>
              <a:rPr lang="en-US" sz="2400" dirty="0">
                <a:solidFill>
                  <a:schemeClr val="tx1"/>
                </a:solidFill>
              </a:rPr>
              <a:t>. There are four different </a:t>
            </a:r>
            <a:r>
              <a:rPr lang="en-US" sz="2400" b="1" i="1" dirty="0">
                <a:solidFill>
                  <a:schemeClr val="tx1"/>
                </a:solidFill>
              </a:rPr>
              <a:t>combinators</a:t>
            </a:r>
            <a:r>
              <a:rPr lang="en-US" sz="2400" dirty="0">
                <a:solidFill>
                  <a:schemeClr val="tx1"/>
                </a:solidFill>
              </a:rPr>
              <a:t>. A </a:t>
            </a:r>
            <a:r>
              <a:rPr lang="en-US" sz="2400" b="1" i="1" dirty="0">
                <a:solidFill>
                  <a:schemeClr val="tx1"/>
                </a:solidFill>
              </a:rPr>
              <a:t>combinator</a:t>
            </a:r>
            <a:r>
              <a:rPr lang="en-US" sz="2400" dirty="0">
                <a:solidFill>
                  <a:schemeClr val="tx1"/>
                </a:solidFill>
              </a:rPr>
              <a:t> describes the relationship between two </a:t>
            </a:r>
            <a:r>
              <a:rPr lang="en-US" sz="2400" b="1" dirty="0">
                <a:solidFill>
                  <a:schemeClr val="tx1"/>
                </a:solidFill>
              </a:rPr>
              <a:t>selectors</a:t>
            </a:r>
            <a:r>
              <a:rPr lang="en-US" sz="2400" dirty="0">
                <a:solidFill>
                  <a:schemeClr val="tx1"/>
                </a:solidFill>
              </a:rPr>
              <a:t>. </a:t>
            </a:r>
          </a:p>
        </p:txBody>
      </p:sp>
      <p:graphicFrame>
        <p:nvGraphicFramePr>
          <p:cNvPr id="4" name="Table 4">
            <a:extLst>
              <a:ext uri="{FF2B5EF4-FFF2-40B4-BE49-F238E27FC236}">
                <a16:creationId xmlns:a16="http://schemas.microsoft.com/office/drawing/2014/main" id="{9AE4F3BA-F75F-4C1F-BAE3-F6644B8DB07B}"/>
              </a:ext>
            </a:extLst>
          </p:cNvPr>
          <p:cNvGraphicFramePr>
            <a:graphicFrameLocks noGrp="1"/>
          </p:cNvGraphicFramePr>
          <p:nvPr>
            <p:extLst>
              <p:ext uri="{D42A27DB-BD31-4B8C-83A1-F6EECF244321}">
                <p14:modId xmlns:p14="http://schemas.microsoft.com/office/powerpoint/2010/main" val="2729969769"/>
              </p:ext>
            </p:extLst>
          </p:nvPr>
        </p:nvGraphicFramePr>
        <p:xfrm>
          <a:off x="686040" y="3429000"/>
          <a:ext cx="10819919" cy="3022600"/>
        </p:xfrm>
        <a:graphic>
          <a:graphicData uri="http://schemas.openxmlformats.org/drawingml/2006/table">
            <a:tbl>
              <a:tblPr firstRow="1" bandRow="1">
                <a:tableStyleId>{5C22544A-7EE6-4342-B048-85BDC9FD1C3A}</a:tableStyleId>
              </a:tblPr>
              <a:tblGrid>
                <a:gridCol w="2466909">
                  <a:extLst>
                    <a:ext uri="{9D8B030D-6E8A-4147-A177-3AD203B41FA5}">
                      <a16:colId xmlns:a16="http://schemas.microsoft.com/office/drawing/2014/main" val="3654231469"/>
                    </a:ext>
                  </a:extLst>
                </a:gridCol>
                <a:gridCol w="1823484">
                  <a:extLst>
                    <a:ext uri="{9D8B030D-6E8A-4147-A177-3AD203B41FA5}">
                      <a16:colId xmlns:a16="http://schemas.microsoft.com/office/drawing/2014/main" val="159287352"/>
                    </a:ext>
                  </a:extLst>
                </a:gridCol>
                <a:gridCol w="6529526">
                  <a:extLst>
                    <a:ext uri="{9D8B030D-6E8A-4147-A177-3AD203B41FA5}">
                      <a16:colId xmlns:a16="http://schemas.microsoft.com/office/drawing/2014/main" val="2583280883"/>
                    </a:ext>
                  </a:extLst>
                </a:gridCol>
              </a:tblGrid>
              <a:tr h="370840">
                <a:tc>
                  <a:txBody>
                    <a:bodyPr/>
                    <a:lstStyle/>
                    <a:p>
                      <a:pPr algn="ctr"/>
                      <a:r>
                        <a:rPr lang="en-US" sz="2400" dirty="0"/>
                        <a:t>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Symbol</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4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26825158"/>
                  </a:ext>
                </a:extLst>
              </a:tr>
              <a:tr h="370840">
                <a:tc>
                  <a:txBody>
                    <a:bodyPr/>
                    <a:lstStyle/>
                    <a:p>
                      <a:pPr algn="r"/>
                      <a:r>
                        <a:rPr lang="en-US" sz="1800" dirty="0">
                          <a:solidFill>
                            <a:schemeClr val="tx1"/>
                          </a:solidFill>
                        </a:rPr>
                        <a:t>descendant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(space)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p .</a:t>
                      </a:r>
                      <a:r>
                        <a:rPr lang="en-US" sz="1800" dirty="0" err="1">
                          <a:solidFill>
                            <a:srgbClr val="FF0000"/>
                          </a:solidFill>
                        </a:rPr>
                        <a:t>myClass</a:t>
                      </a:r>
                      <a:r>
                        <a:rPr lang="en-US" sz="1800" dirty="0">
                          <a:solidFill>
                            <a:srgbClr val="FF0000"/>
                          </a:solidFill>
                        </a:rPr>
                        <a:t>{ ruleset}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Matches any descendant element (nested inside) of a specified element. This includes grandchildren, etc.</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88017609"/>
                  </a:ext>
                </a:extLst>
              </a:tr>
              <a:tr h="370840">
                <a:tc>
                  <a:txBody>
                    <a:bodyPr/>
                    <a:lstStyle/>
                    <a:p>
                      <a:pPr algn="r"/>
                      <a:r>
                        <a:rPr lang="en-US" sz="1800" dirty="0">
                          <a:solidFill>
                            <a:schemeClr val="tx1"/>
                          </a:solidFill>
                        </a:rPr>
                        <a:t>child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&gt;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only elements that are the immediate descendants (children) of an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872542853"/>
                  </a:ext>
                </a:extLst>
              </a:tr>
              <a:tr h="370840">
                <a:tc>
                  <a:txBody>
                    <a:bodyPr/>
                    <a:lstStyle/>
                    <a:p>
                      <a:pPr algn="r"/>
                      <a:r>
                        <a:rPr lang="en-US" sz="1800" dirty="0">
                          <a:solidFill>
                            <a:schemeClr val="tx1"/>
                          </a:solidFill>
                        </a:rPr>
                        <a:t>Adjacent (next) sibling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the next (sibling) element only if the sibling occurs immediately after this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32799015"/>
                  </a:ext>
                </a:extLst>
              </a:tr>
              <a:tr h="370840">
                <a:tc>
                  <a:txBody>
                    <a:bodyPr/>
                    <a:lstStyle/>
                    <a:p>
                      <a:pPr algn="r"/>
                      <a:r>
                        <a:rPr lang="en-US" sz="1800" dirty="0">
                          <a:solidFill>
                            <a:schemeClr val="tx1"/>
                          </a:solidFill>
                        </a:rPr>
                        <a:t>general sibling selector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Selects all sibling elements that follow this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0918104"/>
                  </a:ext>
                </a:extLst>
              </a:tr>
            </a:tbl>
          </a:graphicData>
        </a:graphic>
      </p:graphicFrame>
    </p:spTree>
    <p:extLst>
      <p:ext uri="{BB962C8B-B14F-4D97-AF65-F5344CB8AC3E}">
        <p14:creationId xmlns:p14="http://schemas.microsoft.com/office/powerpoint/2010/main" val="1153432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2" y="287338"/>
            <a:ext cx="10748249" cy="1449387"/>
          </a:xfrm>
        </p:spPr>
        <p:txBody>
          <a:bodyPr>
            <a:normAutofit/>
          </a:bodyPr>
          <a:lstStyle/>
          <a:p>
            <a:r>
              <a:rPr lang="en-US" dirty="0">
                <a:solidFill>
                  <a:schemeClr val="tx1"/>
                </a:solidFill>
              </a:rPr>
              <a:t>CSS Combinator - Descendent</a:t>
            </a:r>
            <a:br>
              <a:rPr lang="en-US" sz="4000" dirty="0"/>
            </a:br>
            <a:r>
              <a:rPr lang="en-US" sz="1400" dirty="0">
                <a:hlinkClick r:id="rId2"/>
              </a:rPr>
              <a:t>https://www.w3schools.com/css/css_combinators.asp</a:t>
            </a:r>
            <a:endParaRPr lang="en-US" sz="1600" dirty="0"/>
          </a:p>
        </p:txBody>
      </p:sp>
      <p:pic>
        <p:nvPicPr>
          <p:cNvPr id="5" name="Picture 4">
            <a:extLst>
              <a:ext uri="{FF2B5EF4-FFF2-40B4-BE49-F238E27FC236}">
                <a16:creationId xmlns:a16="http://schemas.microsoft.com/office/drawing/2014/main" id="{6EB76169-26CE-47FC-B1AD-101D7B3D637A}"/>
              </a:ext>
            </a:extLst>
          </p:cNvPr>
          <p:cNvPicPr>
            <a:picLocks noChangeAspect="1"/>
          </p:cNvPicPr>
          <p:nvPr/>
        </p:nvPicPr>
        <p:blipFill>
          <a:blip r:embed="rId3"/>
          <a:stretch>
            <a:fillRect/>
          </a:stretch>
        </p:blipFill>
        <p:spPr>
          <a:xfrm>
            <a:off x="4061946" y="2039765"/>
            <a:ext cx="6612628" cy="4244468"/>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5440A096-F5CB-4CB0-9EE1-0E91136CECA1}"/>
              </a:ext>
            </a:extLst>
          </p:cNvPr>
          <p:cNvPicPr>
            <a:picLocks noChangeAspect="1"/>
          </p:cNvPicPr>
          <p:nvPr/>
        </p:nvPicPr>
        <p:blipFill>
          <a:blip r:embed="rId4"/>
          <a:stretch>
            <a:fillRect/>
          </a:stretch>
        </p:blipFill>
        <p:spPr>
          <a:xfrm>
            <a:off x="8390058" y="2200362"/>
            <a:ext cx="2723826" cy="2618347"/>
          </a:xfrm>
          <a:prstGeom prst="rect">
            <a:avLst/>
          </a:prstGeom>
          <a:ln w="25400">
            <a:solidFill>
              <a:schemeClr val="accent2"/>
            </a:solidFill>
          </a:ln>
          <a:effectLst/>
        </p:spPr>
      </p:pic>
      <p:sp>
        <p:nvSpPr>
          <p:cNvPr id="2" name="TextBox 1">
            <a:extLst>
              <a:ext uri="{FF2B5EF4-FFF2-40B4-BE49-F238E27FC236}">
                <a16:creationId xmlns:a16="http://schemas.microsoft.com/office/drawing/2014/main" id="{AD4AD979-D447-45AD-865C-FCF42F625D88}"/>
              </a:ext>
            </a:extLst>
          </p:cNvPr>
          <p:cNvSpPr txBox="1"/>
          <p:nvPr/>
        </p:nvSpPr>
        <p:spPr>
          <a:xfrm>
            <a:off x="1096963" y="1908780"/>
            <a:ext cx="2964984" cy="4506438"/>
          </a:xfrm>
          <a:prstGeom prst="rect">
            <a:avLst/>
          </a:prstGeom>
          <a:noFill/>
        </p:spPr>
        <p:txBody>
          <a:bodyPr wrap="square" anchor="ctr">
            <a:normAutofit/>
          </a:bodyPr>
          <a:lstStyle/>
          <a:p>
            <a:r>
              <a:rPr lang="en-US" sz="2800" b="1" i="1" dirty="0"/>
              <a:t>Descendent </a:t>
            </a:r>
            <a:r>
              <a:rPr lang="en-US" sz="2800" dirty="0"/>
              <a:t>means any </a:t>
            </a:r>
            <a:r>
              <a:rPr lang="en-US" sz="2800" dirty="0">
                <a:solidFill>
                  <a:srgbClr val="FF0000"/>
                </a:solidFill>
              </a:rPr>
              <a:t>&lt;p&gt;</a:t>
            </a:r>
            <a:r>
              <a:rPr lang="en-US" sz="2800" dirty="0"/>
              <a:t> element nested inside a </a:t>
            </a:r>
            <a:r>
              <a:rPr lang="en-US" sz="2800" dirty="0">
                <a:solidFill>
                  <a:srgbClr val="FF0000"/>
                </a:solidFill>
              </a:rPr>
              <a:t>&lt;div&gt;</a:t>
            </a:r>
            <a:r>
              <a:rPr lang="en-US" sz="2800" dirty="0"/>
              <a:t> to unlimited depth.</a:t>
            </a:r>
          </a:p>
        </p:txBody>
      </p:sp>
    </p:spTree>
    <p:extLst>
      <p:ext uri="{BB962C8B-B14F-4D97-AF65-F5344CB8AC3E}">
        <p14:creationId xmlns:p14="http://schemas.microsoft.com/office/powerpoint/2010/main" val="2547236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100830" y="238892"/>
            <a:ext cx="9589581" cy="1487113"/>
          </a:xfrm>
        </p:spPr>
        <p:txBody>
          <a:bodyPr>
            <a:normAutofit/>
          </a:bodyPr>
          <a:lstStyle/>
          <a:p>
            <a:r>
              <a:rPr lang="en-US" sz="4400" dirty="0">
                <a:solidFill>
                  <a:schemeClr val="tx1"/>
                </a:solidFill>
              </a:rPr>
              <a:t>CSS Combinators Example - </a:t>
            </a:r>
            <a:r>
              <a:rPr lang="en-US" sz="4000" dirty="0">
                <a:solidFill>
                  <a:schemeClr val="tx1"/>
                </a:solidFill>
              </a:rPr>
              <a:t>Child</a:t>
            </a:r>
            <a:br>
              <a:rPr lang="en-US" sz="4000" dirty="0"/>
            </a:br>
            <a:r>
              <a:rPr lang="en-US" sz="1400" dirty="0">
                <a:hlinkClick r:id="rId2"/>
              </a:rPr>
              <a:t>https://www.w3schools.com/css/css_combinators.asp</a:t>
            </a:r>
            <a:endParaRPr lang="en-US" sz="4000" dirty="0"/>
          </a:p>
        </p:txBody>
      </p:sp>
      <p:pic>
        <p:nvPicPr>
          <p:cNvPr id="2" name="Picture 1">
            <a:extLst>
              <a:ext uri="{FF2B5EF4-FFF2-40B4-BE49-F238E27FC236}">
                <a16:creationId xmlns:a16="http://schemas.microsoft.com/office/drawing/2014/main" id="{49F5A412-04F9-44F1-B239-DF3BCF2ABBAD}"/>
              </a:ext>
            </a:extLst>
          </p:cNvPr>
          <p:cNvPicPr>
            <a:picLocks noChangeAspect="1"/>
          </p:cNvPicPr>
          <p:nvPr/>
        </p:nvPicPr>
        <p:blipFill rotWithShape="1">
          <a:blip r:embed="rId3"/>
          <a:srcRect r="39264"/>
          <a:stretch/>
        </p:blipFill>
        <p:spPr>
          <a:xfrm>
            <a:off x="4732347" y="2043107"/>
            <a:ext cx="4968094" cy="4237783"/>
          </a:xfrm>
          <a:prstGeom prst="rect">
            <a:avLst/>
          </a:prstGeom>
          <a:ln w="25400">
            <a:solidFill>
              <a:schemeClr val="accent2"/>
            </a:solidFill>
          </a:ln>
          <a:effectLst/>
        </p:spPr>
      </p:pic>
      <p:pic>
        <p:nvPicPr>
          <p:cNvPr id="3" name="Picture 2">
            <a:extLst>
              <a:ext uri="{FF2B5EF4-FFF2-40B4-BE49-F238E27FC236}">
                <a16:creationId xmlns:a16="http://schemas.microsoft.com/office/drawing/2014/main" id="{A1F55054-0879-44DC-9124-77F53DED02C2}"/>
              </a:ext>
            </a:extLst>
          </p:cNvPr>
          <p:cNvPicPr>
            <a:picLocks noChangeAspect="1"/>
          </p:cNvPicPr>
          <p:nvPr/>
        </p:nvPicPr>
        <p:blipFill>
          <a:blip r:embed="rId4"/>
          <a:stretch>
            <a:fillRect/>
          </a:stretch>
        </p:blipFill>
        <p:spPr>
          <a:xfrm>
            <a:off x="7950335" y="1462444"/>
            <a:ext cx="2618472" cy="2922811"/>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95094D4-83A8-4BA7-BE8D-65FE43DFBD63}"/>
              </a:ext>
            </a:extLst>
          </p:cNvPr>
          <p:cNvPicPr>
            <a:picLocks noChangeAspect="1"/>
          </p:cNvPicPr>
          <p:nvPr/>
        </p:nvPicPr>
        <p:blipFill>
          <a:blip r:embed="rId5"/>
          <a:stretch>
            <a:fillRect/>
          </a:stretch>
        </p:blipFill>
        <p:spPr>
          <a:xfrm>
            <a:off x="9682588" y="4585001"/>
            <a:ext cx="1791808" cy="190378"/>
          </a:xfrm>
          <a:prstGeom prst="rect">
            <a:avLst/>
          </a:prstGeom>
          <a:ln w="25400">
            <a:solidFill>
              <a:schemeClr val="accent2"/>
            </a:solidFill>
          </a:ln>
        </p:spPr>
      </p:pic>
      <p:sp>
        <p:nvSpPr>
          <p:cNvPr id="8" name="TextBox 7">
            <a:extLst>
              <a:ext uri="{FF2B5EF4-FFF2-40B4-BE49-F238E27FC236}">
                <a16:creationId xmlns:a16="http://schemas.microsoft.com/office/drawing/2014/main" id="{F7F6B475-984D-45E6-931D-0952F873A718}"/>
              </a:ext>
            </a:extLst>
          </p:cNvPr>
          <p:cNvSpPr txBox="1"/>
          <p:nvPr/>
        </p:nvSpPr>
        <p:spPr>
          <a:xfrm>
            <a:off x="1365099" y="1908780"/>
            <a:ext cx="3374853" cy="4506438"/>
          </a:xfrm>
          <a:prstGeom prst="rect">
            <a:avLst/>
          </a:prstGeom>
          <a:noFill/>
        </p:spPr>
        <p:txBody>
          <a:bodyPr wrap="square" anchor="ctr">
            <a:normAutofit/>
          </a:bodyPr>
          <a:lstStyle/>
          <a:p>
            <a:r>
              <a:rPr lang="en-US" sz="2800" b="1" i="1" dirty="0"/>
              <a:t>Child </a:t>
            </a:r>
            <a:r>
              <a:rPr lang="en-US" sz="2800" dirty="0"/>
              <a:t>means any </a:t>
            </a:r>
            <a:r>
              <a:rPr lang="en-US" sz="2800" dirty="0">
                <a:solidFill>
                  <a:srgbClr val="FF0000"/>
                </a:solidFill>
              </a:rPr>
              <a:t>&lt;p&gt;</a:t>
            </a:r>
            <a:r>
              <a:rPr lang="en-US" sz="2800" dirty="0"/>
              <a:t> element inside the </a:t>
            </a:r>
            <a:r>
              <a:rPr lang="en-US" sz="2800" dirty="0">
                <a:solidFill>
                  <a:srgbClr val="FF0000"/>
                </a:solidFill>
              </a:rPr>
              <a:t>&lt;div&gt;</a:t>
            </a:r>
            <a:r>
              <a:rPr lang="en-US" sz="2800" dirty="0"/>
              <a:t> but only one level deep. This means grandchild elements are not styled.</a:t>
            </a:r>
          </a:p>
        </p:txBody>
      </p:sp>
    </p:spTree>
    <p:extLst>
      <p:ext uri="{BB962C8B-B14F-4D97-AF65-F5344CB8AC3E}">
        <p14:creationId xmlns:p14="http://schemas.microsoft.com/office/powerpoint/2010/main" val="3420617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096962" y="287338"/>
            <a:ext cx="10948858" cy="1449387"/>
          </a:xfrm>
        </p:spPr>
        <p:txBody>
          <a:bodyPr>
            <a:normAutofit/>
          </a:bodyPr>
          <a:lstStyle/>
          <a:p>
            <a:r>
              <a:rPr lang="en-US" sz="4800" dirty="0">
                <a:solidFill>
                  <a:schemeClr val="tx1"/>
                </a:solidFill>
              </a:rPr>
              <a:t>CSS Combinators – Adjacent Sibling</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80BE361A-FA61-4C40-9B15-2E17E49E240B}"/>
              </a:ext>
            </a:extLst>
          </p:cNvPr>
          <p:cNvPicPr>
            <a:picLocks noChangeAspect="1"/>
          </p:cNvPicPr>
          <p:nvPr/>
        </p:nvPicPr>
        <p:blipFill>
          <a:blip r:embed="rId3"/>
          <a:stretch>
            <a:fillRect/>
          </a:stretch>
        </p:blipFill>
        <p:spPr>
          <a:xfrm>
            <a:off x="4700125" y="2348144"/>
            <a:ext cx="3667855" cy="3959442"/>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A8356E7-D817-4ACD-B7CF-CD23478B7E54}"/>
              </a:ext>
            </a:extLst>
          </p:cNvPr>
          <p:cNvPicPr>
            <a:picLocks noChangeAspect="1"/>
          </p:cNvPicPr>
          <p:nvPr/>
        </p:nvPicPr>
        <p:blipFill>
          <a:blip r:embed="rId4"/>
          <a:stretch>
            <a:fillRect/>
          </a:stretch>
        </p:blipFill>
        <p:spPr>
          <a:xfrm>
            <a:off x="8038096" y="2086147"/>
            <a:ext cx="2907322" cy="2125855"/>
          </a:xfrm>
          <a:prstGeom prst="rect">
            <a:avLst/>
          </a:prstGeom>
          <a:ln w="25400">
            <a:solidFill>
              <a:schemeClr val="accent2"/>
            </a:solidFill>
          </a:ln>
          <a:effectLst/>
        </p:spPr>
      </p:pic>
      <p:sp>
        <p:nvSpPr>
          <p:cNvPr id="2" name="TextBox 1">
            <a:extLst>
              <a:ext uri="{FF2B5EF4-FFF2-40B4-BE49-F238E27FC236}">
                <a16:creationId xmlns:a16="http://schemas.microsoft.com/office/drawing/2014/main" id="{33620BF9-87C9-4B76-93EC-92F2A315C327}"/>
              </a:ext>
            </a:extLst>
          </p:cNvPr>
          <p:cNvSpPr txBox="1"/>
          <p:nvPr/>
        </p:nvSpPr>
        <p:spPr>
          <a:xfrm>
            <a:off x="1425772" y="1908780"/>
            <a:ext cx="3213580" cy="4506438"/>
          </a:xfrm>
          <a:prstGeom prst="rect">
            <a:avLst/>
          </a:prstGeom>
          <a:noFill/>
        </p:spPr>
        <p:txBody>
          <a:bodyPr wrap="square" anchor="ctr">
            <a:normAutofit/>
          </a:bodyPr>
          <a:lstStyle/>
          <a:p>
            <a:r>
              <a:rPr lang="en-US" sz="2800" b="1" i="1" dirty="0"/>
              <a:t>Adjacent Sibling </a:t>
            </a:r>
            <a:r>
              <a:rPr lang="en-US" sz="2800" dirty="0"/>
              <a:t>means the first </a:t>
            </a:r>
            <a:r>
              <a:rPr lang="en-US" sz="2800" dirty="0">
                <a:solidFill>
                  <a:srgbClr val="FF0000"/>
                </a:solidFill>
              </a:rPr>
              <a:t>&lt;p&gt;</a:t>
            </a:r>
            <a:r>
              <a:rPr lang="en-US" sz="2800" dirty="0"/>
              <a:t> sibling immediately following a </a:t>
            </a:r>
            <a:r>
              <a:rPr lang="en-US" sz="2800" dirty="0">
                <a:solidFill>
                  <a:srgbClr val="FF0000"/>
                </a:solidFill>
              </a:rPr>
              <a:t>div</a:t>
            </a:r>
            <a:r>
              <a:rPr lang="en-US" sz="2800" dirty="0"/>
              <a:t>.</a:t>
            </a:r>
          </a:p>
        </p:txBody>
      </p:sp>
    </p:spTree>
    <p:extLst>
      <p:ext uri="{BB962C8B-B14F-4D97-AF65-F5344CB8AC3E}">
        <p14:creationId xmlns:p14="http://schemas.microsoft.com/office/powerpoint/2010/main" val="355315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820134" y="0"/>
            <a:ext cx="8732303" cy="4953000"/>
          </a:xfrm>
        </p:spPr>
        <p:txBody>
          <a:bodyPr anchor="ctr">
            <a:noAutofit/>
          </a:bodyPr>
          <a:lstStyle/>
          <a:p>
            <a:r>
              <a:rPr lang="en-US" sz="4000" i="1" dirty="0">
                <a:solidFill>
                  <a:schemeClr val="bg1"/>
                </a:solidFill>
              </a:rPr>
              <a:t>CSS (Cascading Style Sheets) is a language that describes the style that the browser will give to HTML elements on screen. CSS rulesets are stored in a .</a:t>
            </a:r>
            <a:r>
              <a:rPr lang="en-US" sz="4000" i="1" dirty="0" err="1">
                <a:solidFill>
                  <a:schemeClr val="bg1"/>
                </a:solidFill>
              </a:rPr>
              <a:t>css</a:t>
            </a:r>
            <a:r>
              <a:rPr lang="en-US" sz="4000" i="1" dirty="0">
                <a:solidFill>
                  <a:schemeClr val="bg1"/>
                </a:solidFill>
              </a:rPr>
              <a:t> file called a stylesheet.</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2" y="4953000"/>
            <a:ext cx="12188951" cy="1872498"/>
          </a:xfrm>
        </p:spPr>
        <p:txBody>
          <a:bodyPr anchor="ctr">
            <a:normAutofit/>
          </a:bodyPr>
          <a:lstStyle/>
          <a:p>
            <a:pPr algn="ctr"/>
            <a:r>
              <a:rPr lang="en-US" sz="1400" dirty="0">
                <a:hlinkClick r:id="rId2"/>
              </a:rPr>
              <a:t>https://www.w3schools.com/css/css_intro.asp</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0B347AC-4D26-4E39-A111-87F9D8783785}"/>
              </a:ext>
            </a:extLst>
          </p:cNvPr>
          <p:cNvSpPr>
            <a:spLocks noGrp="1"/>
          </p:cNvSpPr>
          <p:nvPr>
            <p:ph type="title"/>
          </p:nvPr>
        </p:nvSpPr>
        <p:spPr>
          <a:xfrm>
            <a:off x="1176292" y="287338"/>
            <a:ext cx="7728012" cy="1449387"/>
          </a:xfrm>
        </p:spPr>
        <p:txBody>
          <a:bodyPr>
            <a:normAutofit/>
          </a:bodyPr>
          <a:lstStyle/>
          <a:p>
            <a:r>
              <a:rPr lang="en-US" sz="4000" dirty="0">
                <a:solidFill>
                  <a:schemeClr val="tx1"/>
                </a:solidFill>
              </a:rPr>
              <a:t>CSS Combinators Example – </a:t>
            </a:r>
            <a:br>
              <a:rPr lang="en-US" sz="4000" dirty="0">
                <a:solidFill>
                  <a:schemeClr val="tx1"/>
                </a:solidFill>
              </a:rPr>
            </a:br>
            <a:r>
              <a:rPr lang="en-US" sz="4000" dirty="0">
                <a:solidFill>
                  <a:schemeClr val="tx1"/>
                </a:solidFill>
              </a:rPr>
              <a:t>General Sibling</a:t>
            </a:r>
            <a:br>
              <a:rPr lang="en-US" sz="4000" dirty="0"/>
            </a:br>
            <a:r>
              <a:rPr lang="en-US" sz="1400" dirty="0">
                <a:hlinkClick r:id="rId2"/>
              </a:rPr>
              <a:t>https://www.w3schools.com/css/css_combinators.asp</a:t>
            </a:r>
            <a:endParaRPr lang="en-US" sz="4000" dirty="0"/>
          </a:p>
        </p:txBody>
      </p:sp>
      <p:pic>
        <p:nvPicPr>
          <p:cNvPr id="5" name="Picture 4">
            <a:extLst>
              <a:ext uri="{FF2B5EF4-FFF2-40B4-BE49-F238E27FC236}">
                <a16:creationId xmlns:a16="http://schemas.microsoft.com/office/drawing/2014/main" id="{F733758B-D209-4EDB-B6EF-3E6B269088F2}"/>
              </a:ext>
            </a:extLst>
          </p:cNvPr>
          <p:cNvPicPr>
            <a:picLocks noChangeAspect="1"/>
          </p:cNvPicPr>
          <p:nvPr/>
        </p:nvPicPr>
        <p:blipFill>
          <a:blip r:embed="rId3"/>
          <a:stretch>
            <a:fillRect/>
          </a:stretch>
        </p:blipFill>
        <p:spPr>
          <a:xfrm>
            <a:off x="5295532" y="2135079"/>
            <a:ext cx="2801803" cy="4098230"/>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B801B32-A1BB-492F-9431-CE2F8CC0D0A2}"/>
              </a:ext>
            </a:extLst>
          </p:cNvPr>
          <p:cNvPicPr>
            <a:picLocks noChangeAspect="1"/>
          </p:cNvPicPr>
          <p:nvPr/>
        </p:nvPicPr>
        <p:blipFill>
          <a:blip r:embed="rId4"/>
          <a:stretch>
            <a:fillRect/>
          </a:stretch>
        </p:blipFill>
        <p:spPr>
          <a:xfrm>
            <a:off x="8257687" y="2334826"/>
            <a:ext cx="2249472" cy="3698737"/>
          </a:xfrm>
          <a:prstGeom prst="rect">
            <a:avLst/>
          </a:prstGeom>
          <a:ln w="25400">
            <a:solidFill>
              <a:schemeClr val="accent2"/>
            </a:solidFill>
          </a:ln>
          <a:effectLst/>
        </p:spPr>
      </p:pic>
      <p:sp>
        <p:nvSpPr>
          <p:cNvPr id="7" name="TextBox 6">
            <a:extLst>
              <a:ext uri="{FF2B5EF4-FFF2-40B4-BE49-F238E27FC236}">
                <a16:creationId xmlns:a16="http://schemas.microsoft.com/office/drawing/2014/main" id="{7363DD58-E8C3-4FED-8F4B-14A2EC627CA1}"/>
              </a:ext>
            </a:extLst>
          </p:cNvPr>
          <p:cNvSpPr txBox="1"/>
          <p:nvPr/>
        </p:nvSpPr>
        <p:spPr>
          <a:xfrm>
            <a:off x="1536947" y="1908780"/>
            <a:ext cx="3598233" cy="4506438"/>
          </a:xfrm>
          <a:prstGeom prst="rect">
            <a:avLst/>
          </a:prstGeom>
          <a:noFill/>
        </p:spPr>
        <p:txBody>
          <a:bodyPr wrap="square" anchor="ctr">
            <a:normAutofit/>
          </a:bodyPr>
          <a:lstStyle/>
          <a:p>
            <a:r>
              <a:rPr lang="en-US" sz="2800" dirty="0"/>
              <a:t>In this example, </a:t>
            </a:r>
            <a:r>
              <a:rPr lang="en-US" sz="2800" b="1" i="1" dirty="0"/>
              <a:t>General Sibling </a:t>
            </a:r>
            <a:r>
              <a:rPr lang="en-US" sz="2800" dirty="0"/>
              <a:t>means all </a:t>
            </a:r>
            <a:r>
              <a:rPr lang="en-US" sz="2800" dirty="0">
                <a:solidFill>
                  <a:srgbClr val="FF0000"/>
                </a:solidFill>
              </a:rPr>
              <a:t>&lt;p&gt; </a:t>
            </a:r>
            <a:r>
              <a:rPr lang="en-US" sz="2800" dirty="0"/>
              <a:t>siblings occurring </a:t>
            </a:r>
            <a:r>
              <a:rPr lang="en-US" sz="2800" u="sng" dirty="0"/>
              <a:t>after</a:t>
            </a:r>
            <a:r>
              <a:rPr lang="en-US" sz="2800" dirty="0"/>
              <a:t> the </a:t>
            </a:r>
            <a:r>
              <a:rPr lang="en-US" sz="2800" dirty="0">
                <a:solidFill>
                  <a:srgbClr val="FF0000"/>
                </a:solidFill>
              </a:rPr>
              <a:t>div</a:t>
            </a:r>
            <a:r>
              <a:rPr lang="en-US" sz="2800" dirty="0"/>
              <a:t>.</a:t>
            </a:r>
          </a:p>
        </p:txBody>
      </p:sp>
    </p:spTree>
    <p:extLst>
      <p:ext uri="{BB962C8B-B14F-4D97-AF65-F5344CB8AC3E}">
        <p14:creationId xmlns:p14="http://schemas.microsoft.com/office/powerpoint/2010/main" val="152860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A126-4000-45A5-9905-7C1013192959}"/>
              </a:ext>
            </a:extLst>
          </p:cNvPr>
          <p:cNvSpPr>
            <a:spLocks noGrp="1"/>
          </p:cNvSpPr>
          <p:nvPr>
            <p:ph type="title"/>
          </p:nvPr>
        </p:nvSpPr>
        <p:spPr/>
        <p:txBody>
          <a:bodyPr>
            <a:normAutofit/>
          </a:bodyPr>
          <a:lstStyle/>
          <a:p>
            <a:r>
              <a:rPr lang="en-US" dirty="0">
                <a:solidFill>
                  <a:schemeClr val="tx1"/>
                </a:solidFill>
              </a:rPr>
              <a:t>CSS – Units of measurement</a:t>
            </a:r>
            <a:br>
              <a:rPr lang="en-US" dirty="0"/>
            </a:br>
            <a:r>
              <a:rPr lang="en-US" sz="1400" dirty="0">
                <a:hlinkClick r:id="rId2"/>
              </a:rPr>
              <a:t>https://developer.mozilla.org/en-US/docs/Learn/CSS/Building_blocks/Values_and_units</a:t>
            </a:r>
            <a:endParaRPr lang="en-US" dirty="0"/>
          </a:p>
        </p:txBody>
      </p:sp>
      <p:sp>
        <p:nvSpPr>
          <p:cNvPr id="3" name="Content Placeholder 2">
            <a:extLst>
              <a:ext uri="{FF2B5EF4-FFF2-40B4-BE49-F238E27FC236}">
                <a16:creationId xmlns:a16="http://schemas.microsoft.com/office/drawing/2014/main" id="{B6817E77-52A7-4EDB-8F05-ACBDF79871AC}"/>
              </a:ext>
            </a:extLst>
          </p:cNvPr>
          <p:cNvSpPr>
            <a:spLocks noGrp="1"/>
          </p:cNvSpPr>
          <p:nvPr>
            <p:ph idx="1"/>
          </p:nvPr>
        </p:nvSpPr>
        <p:spPr>
          <a:xfrm>
            <a:off x="1327213" y="1917470"/>
            <a:ext cx="9537574" cy="1147636"/>
          </a:xfrm>
        </p:spPr>
        <p:txBody>
          <a:bodyPr anchor="ctr">
            <a:normAutofit/>
          </a:bodyPr>
          <a:lstStyle/>
          <a:p>
            <a:r>
              <a:rPr lang="en-US" sz="2800" dirty="0">
                <a:solidFill>
                  <a:schemeClr val="tx1"/>
                </a:solidFill>
              </a:rPr>
              <a:t>There are two ways to give measurement in CSS. Both </a:t>
            </a:r>
            <a:r>
              <a:rPr lang="en-US" sz="2800" b="1" i="1" dirty="0">
                <a:solidFill>
                  <a:schemeClr val="tx1"/>
                </a:solidFill>
              </a:rPr>
              <a:t>Absolute</a:t>
            </a:r>
            <a:r>
              <a:rPr lang="en-US" sz="2800" dirty="0">
                <a:solidFill>
                  <a:schemeClr val="tx1"/>
                </a:solidFill>
              </a:rPr>
              <a:t> and </a:t>
            </a:r>
            <a:r>
              <a:rPr lang="en-US" sz="2800" b="1" i="1" dirty="0">
                <a:solidFill>
                  <a:schemeClr val="tx1"/>
                </a:solidFill>
              </a:rPr>
              <a:t>Relative</a:t>
            </a:r>
            <a:r>
              <a:rPr lang="en-US" sz="2800" dirty="0">
                <a:solidFill>
                  <a:schemeClr val="tx1"/>
                </a:solidFill>
              </a:rPr>
              <a:t> measurements have appropriate uses.</a:t>
            </a:r>
          </a:p>
        </p:txBody>
      </p:sp>
      <p:graphicFrame>
        <p:nvGraphicFramePr>
          <p:cNvPr id="4" name="Table 4">
            <a:extLst>
              <a:ext uri="{FF2B5EF4-FFF2-40B4-BE49-F238E27FC236}">
                <a16:creationId xmlns:a16="http://schemas.microsoft.com/office/drawing/2014/main" id="{4C770E01-F064-4B58-9AF7-672946C6B783}"/>
              </a:ext>
            </a:extLst>
          </p:cNvPr>
          <p:cNvGraphicFramePr>
            <a:graphicFrameLocks noGrp="1"/>
          </p:cNvGraphicFramePr>
          <p:nvPr>
            <p:extLst>
              <p:ext uri="{D42A27DB-BD31-4B8C-83A1-F6EECF244321}">
                <p14:modId xmlns:p14="http://schemas.microsoft.com/office/powerpoint/2010/main" val="1328254694"/>
              </p:ext>
            </p:extLst>
          </p:nvPr>
        </p:nvGraphicFramePr>
        <p:xfrm>
          <a:off x="875338" y="3099346"/>
          <a:ext cx="3874215" cy="2748283"/>
        </p:xfrm>
        <a:graphic>
          <a:graphicData uri="http://schemas.openxmlformats.org/drawingml/2006/table">
            <a:tbl>
              <a:tblPr firstRow="1" bandRow="1">
                <a:tableStyleId>{5C22544A-7EE6-4342-B048-85BDC9FD1C3A}</a:tableStyleId>
              </a:tblPr>
              <a:tblGrid>
                <a:gridCol w="1391092">
                  <a:extLst>
                    <a:ext uri="{9D8B030D-6E8A-4147-A177-3AD203B41FA5}">
                      <a16:colId xmlns:a16="http://schemas.microsoft.com/office/drawing/2014/main" val="1905470680"/>
                    </a:ext>
                  </a:extLst>
                </a:gridCol>
                <a:gridCol w="2483123">
                  <a:extLst>
                    <a:ext uri="{9D8B030D-6E8A-4147-A177-3AD203B41FA5}">
                      <a16:colId xmlns:a16="http://schemas.microsoft.com/office/drawing/2014/main" val="2196965526"/>
                    </a:ext>
                  </a:extLst>
                </a:gridCol>
              </a:tblGrid>
              <a:tr h="468457">
                <a:tc gridSpan="2">
                  <a:txBody>
                    <a:bodyPr/>
                    <a:lstStyle/>
                    <a:p>
                      <a:pPr algn="ctr"/>
                      <a:r>
                        <a:rPr lang="en-US" sz="2400" dirty="0"/>
                        <a:t>Absolute Measurements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726436648"/>
                  </a:ext>
                </a:extLst>
              </a:tr>
              <a:tr h="379971">
                <a:tc>
                  <a:txBody>
                    <a:bodyPr/>
                    <a:lstStyle/>
                    <a:p>
                      <a:pPr algn="ctr"/>
                      <a:r>
                        <a:rPr lang="en-US" dirty="0">
                          <a:solidFill>
                            <a:schemeClr val="tx1"/>
                          </a:solidFill>
                          <a:highlight>
                            <a:srgbClr val="FFFF00"/>
                          </a:highlight>
                        </a:rPr>
                        <a:t>px</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pixels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71958461"/>
                  </a:ext>
                </a:extLst>
              </a:tr>
              <a:tr h="379971">
                <a:tc>
                  <a:txBody>
                    <a:bodyPr/>
                    <a:lstStyle/>
                    <a:p>
                      <a:pPr algn="ctr"/>
                      <a:r>
                        <a:rPr lang="en-US" dirty="0">
                          <a:solidFill>
                            <a:schemeClr val="tx1"/>
                          </a:solidFill>
                        </a:rPr>
                        <a:t>mm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millimeters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35000108"/>
                  </a:ext>
                </a:extLst>
              </a:tr>
              <a:tr h="379971">
                <a:tc>
                  <a:txBody>
                    <a:bodyPr/>
                    <a:lstStyle/>
                    <a:p>
                      <a:pPr algn="ctr"/>
                      <a:r>
                        <a:rPr lang="en-US" dirty="0">
                          <a:solidFill>
                            <a:schemeClr val="tx1"/>
                          </a:solidFill>
                        </a:rPr>
                        <a:t>cm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centimeters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99666288"/>
                  </a:ext>
                </a:extLst>
              </a:tr>
              <a:tr h="379971">
                <a:tc>
                  <a:txBody>
                    <a:bodyPr/>
                    <a:lstStyle/>
                    <a:p>
                      <a:pPr algn="ctr"/>
                      <a:r>
                        <a:rPr lang="en-US" dirty="0">
                          <a:solidFill>
                            <a:schemeClr val="tx1"/>
                          </a:solidFill>
                        </a:rPr>
                        <a:t>in</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inches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09542487"/>
                  </a:ext>
                </a:extLst>
              </a:tr>
              <a:tr h="379971">
                <a:tc>
                  <a:txBody>
                    <a:bodyPr/>
                    <a:lstStyle/>
                    <a:p>
                      <a:pPr algn="ctr"/>
                      <a:r>
                        <a:rPr lang="en-US" dirty="0" err="1">
                          <a:solidFill>
                            <a:schemeClr val="tx1"/>
                          </a:solidFill>
                        </a:rPr>
                        <a:t>pt</a:t>
                      </a:r>
                      <a:endParaRPr lang="en-US" dirty="0">
                        <a:solidFill>
                          <a:schemeClr val="tx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points(1/72 of an inch)</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3418432"/>
                  </a:ext>
                </a:extLst>
              </a:tr>
              <a:tr h="379971">
                <a:tc>
                  <a:txBody>
                    <a:bodyPr/>
                    <a:lstStyle/>
                    <a:p>
                      <a:pPr algn="ctr"/>
                      <a:r>
                        <a:rPr lang="en-US" dirty="0">
                          <a:solidFill>
                            <a:schemeClr val="tx1"/>
                          </a:solidFill>
                        </a:rPr>
                        <a:t>pc</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picas (12 points)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65230718"/>
                  </a:ext>
                </a:extLst>
              </a:tr>
            </a:tbl>
          </a:graphicData>
        </a:graphic>
      </p:graphicFrame>
      <p:graphicFrame>
        <p:nvGraphicFramePr>
          <p:cNvPr id="6" name="Table 6">
            <a:extLst>
              <a:ext uri="{FF2B5EF4-FFF2-40B4-BE49-F238E27FC236}">
                <a16:creationId xmlns:a16="http://schemas.microsoft.com/office/drawing/2014/main" id="{1AEDC1FC-9885-4BAC-AD97-DC527B00CF8A}"/>
              </a:ext>
            </a:extLst>
          </p:cNvPr>
          <p:cNvGraphicFramePr>
            <a:graphicFrameLocks noGrp="1"/>
          </p:cNvGraphicFramePr>
          <p:nvPr>
            <p:extLst>
              <p:ext uri="{D42A27DB-BD31-4B8C-83A1-F6EECF244321}">
                <p14:modId xmlns:p14="http://schemas.microsoft.com/office/powerpoint/2010/main" val="2937305541"/>
              </p:ext>
            </p:extLst>
          </p:nvPr>
        </p:nvGraphicFramePr>
        <p:xfrm>
          <a:off x="4877111" y="3099346"/>
          <a:ext cx="6428600" cy="2748280"/>
        </p:xfrm>
        <a:graphic>
          <a:graphicData uri="http://schemas.openxmlformats.org/drawingml/2006/table">
            <a:tbl>
              <a:tblPr firstRow="1" bandRow="1">
                <a:tableStyleId>{5C22544A-7EE6-4342-B048-85BDC9FD1C3A}</a:tableStyleId>
              </a:tblPr>
              <a:tblGrid>
                <a:gridCol w="746760">
                  <a:extLst>
                    <a:ext uri="{9D8B030D-6E8A-4147-A177-3AD203B41FA5}">
                      <a16:colId xmlns:a16="http://schemas.microsoft.com/office/drawing/2014/main" val="3845011887"/>
                    </a:ext>
                  </a:extLst>
                </a:gridCol>
                <a:gridCol w="5681840">
                  <a:extLst>
                    <a:ext uri="{9D8B030D-6E8A-4147-A177-3AD203B41FA5}">
                      <a16:colId xmlns:a16="http://schemas.microsoft.com/office/drawing/2014/main" val="2207796684"/>
                    </a:ext>
                  </a:extLst>
                </a:gridCol>
              </a:tblGrid>
              <a:tr h="370840">
                <a:tc gridSpan="2">
                  <a:txBody>
                    <a:bodyPr/>
                    <a:lstStyle/>
                    <a:p>
                      <a:pPr algn="ctr"/>
                      <a:r>
                        <a:rPr lang="en-US" sz="2400" dirty="0"/>
                        <a:t>Relative Measurements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720615509"/>
                  </a:ext>
                </a:extLst>
              </a:tr>
              <a:tr h="370840">
                <a:tc>
                  <a:txBody>
                    <a:bodyPr/>
                    <a:lstStyle/>
                    <a:p>
                      <a:pPr algn="ctr"/>
                      <a:r>
                        <a:rPr lang="en-US" dirty="0">
                          <a:solidFill>
                            <a:schemeClr val="tx1"/>
                          </a:solidFill>
                          <a:highlight>
                            <a:srgbClr val="FFFF00"/>
                          </a:highlight>
                        </a:rPr>
                        <a: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percentage relative to parent element's width</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172214065"/>
                  </a:ext>
                </a:extLst>
              </a:tr>
              <a:tr h="370840">
                <a:tc>
                  <a:txBody>
                    <a:bodyPr/>
                    <a:lstStyle/>
                    <a:p>
                      <a:pPr algn="ctr"/>
                      <a:r>
                        <a:rPr lang="en-US" dirty="0" err="1">
                          <a:solidFill>
                            <a:schemeClr val="tx1"/>
                          </a:solidFill>
                          <a:highlight>
                            <a:srgbClr val="FFFF00"/>
                          </a:highlight>
                        </a:rPr>
                        <a:t>em</a:t>
                      </a:r>
                      <a:endParaRPr lang="en-US" dirty="0">
                        <a:solidFill>
                          <a:schemeClr val="tx1"/>
                        </a:solidFill>
                        <a:highlight>
                          <a:srgbClr val="FFFF00"/>
                        </a:highlight>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highlight>
                            <a:srgbClr val="FFFF00"/>
                          </a:highlight>
                        </a:rPr>
                        <a:t>1em is the same as the font size( scales with it) of the current element</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97574627"/>
                  </a:ext>
                </a:extLst>
              </a:tr>
              <a:tr h="370840">
                <a:tc>
                  <a:txBody>
                    <a:bodyPr/>
                    <a:lstStyle/>
                    <a:p>
                      <a:pPr algn="ctr"/>
                      <a:r>
                        <a:rPr lang="en-US" dirty="0">
                          <a:solidFill>
                            <a:schemeClr val="tx1"/>
                          </a:solidFill>
                        </a:rPr>
                        <a:t>rem</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stands for "root </a:t>
                      </a:r>
                      <a:r>
                        <a:rPr lang="en-US" dirty="0" err="1">
                          <a:solidFill>
                            <a:schemeClr val="tx1"/>
                          </a:solidFill>
                        </a:rPr>
                        <a:t>em</a:t>
                      </a:r>
                      <a:r>
                        <a:rPr lang="en-US" dirty="0">
                          <a:solidFill>
                            <a:schemeClr val="tx1"/>
                          </a:solidFill>
                        </a:rPr>
                        <a:t>" and works the same except refers to the base font size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91621956"/>
                  </a:ext>
                </a:extLst>
              </a:tr>
              <a:tr h="370840">
                <a:tc>
                  <a:txBody>
                    <a:bodyPr/>
                    <a:lstStyle/>
                    <a:p>
                      <a:pPr algn="ctr"/>
                      <a:r>
                        <a:rPr lang="en-US" dirty="0" err="1">
                          <a:solidFill>
                            <a:schemeClr val="tx1"/>
                          </a:solidFill>
                        </a:rPr>
                        <a:t>vh</a:t>
                      </a:r>
                      <a:r>
                        <a:rPr lang="en-US" dirty="0">
                          <a:solidFill>
                            <a:schemeClr val="tx1"/>
                          </a:solidFill>
                        </a:rPr>
                        <a:t>, </a:t>
                      </a:r>
                      <a:r>
                        <a:rPr lang="en-US" dirty="0" err="1">
                          <a:solidFill>
                            <a:schemeClr val="tx1"/>
                          </a:solidFill>
                        </a:rPr>
                        <a:t>vw</a:t>
                      </a:r>
                      <a:endParaRPr lang="en-US" dirty="0">
                        <a:solidFill>
                          <a:schemeClr val="tx1"/>
                        </a:solidFill>
                      </a:endParaRP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these are 1/100th of the height and width of the viewport, respectively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53327156"/>
                  </a:ext>
                </a:extLst>
              </a:tr>
            </a:tbl>
          </a:graphicData>
        </a:graphic>
      </p:graphicFrame>
      <p:sp>
        <p:nvSpPr>
          <p:cNvPr id="5" name="TextBox 4">
            <a:extLst>
              <a:ext uri="{FF2B5EF4-FFF2-40B4-BE49-F238E27FC236}">
                <a16:creationId xmlns:a16="http://schemas.microsoft.com/office/drawing/2014/main" id="{5B607692-306D-4B63-813F-59650CC5AEC3}"/>
              </a:ext>
            </a:extLst>
          </p:cNvPr>
          <p:cNvSpPr txBox="1"/>
          <p:nvPr/>
        </p:nvSpPr>
        <p:spPr>
          <a:xfrm>
            <a:off x="10511161" y="6433709"/>
            <a:ext cx="1702318" cy="369332"/>
          </a:xfrm>
          <a:prstGeom prst="rect">
            <a:avLst/>
          </a:prstGeom>
          <a:noFill/>
        </p:spPr>
        <p:txBody>
          <a:bodyPr wrap="square" rtlCol="0">
            <a:spAutoFit/>
          </a:bodyPr>
          <a:lstStyle/>
          <a:p>
            <a:pPr algn="ctr"/>
            <a:r>
              <a:rPr lang="en-US" dirty="0">
                <a:highlight>
                  <a:srgbClr val="FFFF00"/>
                </a:highlight>
              </a:rPr>
              <a:t>Most common</a:t>
            </a:r>
          </a:p>
        </p:txBody>
      </p:sp>
    </p:spTree>
    <p:extLst>
      <p:ext uri="{BB962C8B-B14F-4D97-AF65-F5344CB8AC3E}">
        <p14:creationId xmlns:p14="http://schemas.microsoft.com/office/powerpoint/2010/main" val="3068527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0E11-3C7D-4634-A42D-69768F8A578B}"/>
              </a:ext>
            </a:extLst>
          </p:cNvPr>
          <p:cNvSpPr>
            <a:spLocks noGrp="1"/>
          </p:cNvSpPr>
          <p:nvPr>
            <p:ph type="title"/>
          </p:nvPr>
        </p:nvSpPr>
        <p:spPr/>
        <p:txBody>
          <a:bodyPr>
            <a:normAutofit/>
          </a:bodyPr>
          <a:lstStyle/>
          <a:p>
            <a:r>
              <a:rPr lang="en-US" dirty="0">
                <a:solidFill>
                  <a:schemeClr val="tx1"/>
                </a:solidFill>
              </a:rPr>
              <a:t>CSS – Colors</a:t>
            </a:r>
            <a:br>
              <a:rPr lang="en-US" dirty="0"/>
            </a:br>
            <a:r>
              <a:rPr lang="en-US" sz="1400" dirty="0">
                <a:hlinkClick r:id="rId2"/>
              </a:rPr>
              <a:t>https://developer.mozilla.org/en-US/docs/Web/HTML/Applying_color</a:t>
            </a:r>
            <a:endParaRPr lang="en-US" dirty="0"/>
          </a:p>
        </p:txBody>
      </p:sp>
      <p:graphicFrame>
        <p:nvGraphicFramePr>
          <p:cNvPr id="4" name="Table 4">
            <a:extLst>
              <a:ext uri="{FF2B5EF4-FFF2-40B4-BE49-F238E27FC236}">
                <a16:creationId xmlns:a16="http://schemas.microsoft.com/office/drawing/2014/main" id="{9BDAE877-FE42-4544-A075-F3506826861D}"/>
              </a:ext>
            </a:extLst>
          </p:cNvPr>
          <p:cNvGraphicFramePr>
            <a:graphicFrameLocks noGrp="1"/>
          </p:cNvGraphicFramePr>
          <p:nvPr>
            <p:extLst>
              <p:ext uri="{D42A27DB-BD31-4B8C-83A1-F6EECF244321}">
                <p14:modId xmlns:p14="http://schemas.microsoft.com/office/powerpoint/2010/main" val="420251961"/>
              </p:ext>
            </p:extLst>
          </p:nvPr>
        </p:nvGraphicFramePr>
        <p:xfrm>
          <a:off x="994457" y="2805039"/>
          <a:ext cx="10272980" cy="3693160"/>
        </p:xfrm>
        <a:graphic>
          <a:graphicData uri="http://schemas.openxmlformats.org/drawingml/2006/table">
            <a:tbl>
              <a:tblPr firstRow="1" bandRow="1">
                <a:tableStyleId>{5C22544A-7EE6-4342-B048-85BDC9FD1C3A}</a:tableStyleId>
              </a:tblPr>
              <a:tblGrid>
                <a:gridCol w="1979740">
                  <a:extLst>
                    <a:ext uri="{9D8B030D-6E8A-4147-A177-3AD203B41FA5}">
                      <a16:colId xmlns:a16="http://schemas.microsoft.com/office/drawing/2014/main" val="1767966282"/>
                    </a:ext>
                  </a:extLst>
                </a:gridCol>
                <a:gridCol w="8293240">
                  <a:extLst>
                    <a:ext uri="{9D8B030D-6E8A-4147-A177-3AD203B41FA5}">
                      <a16:colId xmlns:a16="http://schemas.microsoft.com/office/drawing/2014/main" val="747998961"/>
                    </a:ext>
                  </a:extLst>
                </a:gridCol>
              </a:tblGrid>
              <a:tr h="370840">
                <a:tc gridSpan="2">
                  <a:txBody>
                    <a:bodyPr/>
                    <a:lstStyle/>
                    <a:p>
                      <a:pPr algn="ctr"/>
                      <a:r>
                        <a:rPr lang="en-US" sz="3200" dirty="0"/>
                        <a:t>How to Define Colors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3246611835"/>
                  </a:ext>
                </a:extLst>
              </a:tr>
              <a:tr h="370840">
                <a:tc>
                  <a:txBody>
                    <a:bodyPr/>
                    <a:lstStyle/>
                    <a:p>
                      <a:pPr algn="ctr"/>
                      <a:r>
                        <a:rPr lang="en-US" sz="1800" dirty="0"/>
                        <a:t>keywords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‘red’, ‘blue’, ‘aquamarine’, </a:t>
                      </a:r>
                      <a:r>
                        <a:rPr lang="en-US" sz="1800" dirty="0" err="1"/>
                        <a:t>etc</a:t>
                      </a:r>
                      <a:r>
                        <a:rPr lang="en-US" sz="1800" dirty="0"/>
                        <a:t> (Ex. </a:t>
                      </a:r>
                      <a:r>
                        <a:rPr lang="en-US" sz="1800" dirty="0" err="1">
                          <a:solidFill>
                            <a:srgbClr val="FF0000"/>
                          </a:solidFill>
                        </a:rPr>
                        <a:t>Color:blue</a:t>
                      </a:r>
                      <a:r>
                        <a:rPr lang="en-US" sz="1800" dirty="0">
                          <a:solidFill>
                            <a:srgbClr val="FF0000"/>
                          </a:solidFill>
                        </a:rPr>
                        <a:t>;</a:t>
                      </a: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681379496"/>
                  </a:ext>
                </a:extLst>
              </a:tr>
              <a:tr h="370840">
                <a:tc>
                  <a:txBody>
                    <a:bodyPr/>
                    <a:lstStyle/>
                    <a:p>
                      <a:pPr algn="ctr"/>
                      <a:r>
                        <a:rPr lang="en-US" sz="1800" dirty="0"/>
                        <a:t>hex value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rPr>
                        <a:t>The </a:t>
                      </a:r>
                      <a:r>
                        <a:rPr lang="en-US" sz="1800" dirty="0">
                          <a:solidFill>
                            <a:srgbClr val="FF0000"/>
                          </a:solidFill>
                        </a:rPr>
                        <a:t>#</a:t>
                      </a:r>
                      <a:r>
                        <a:rPr lang="en-US" sz="1800" dirty="0"/>
                        <a:t> sign followed by six hex numbers (</a:t>
                      </a:r>
                      <a:r>
                        <a:rPr lang="en-US" sz="1800" dirty="0">
                          <a:solidFill>
                            <a:srgbClr val="FF0000"/>
                          </a:solidFill>
                        </a:rPr>
                        <a:t>0-F</a:t>
                      </a:r>
                      <a:r>
                        <a:rPr lang="en-US" sz="1800" dirty="0"/>
                        <a:t>) with each pair representing </a:t>
                      </a:r>
                      <a:r>
                        <a:rPr lang="en-US" sz="1800" dirty="0" err="1"/>
                        <a:t>rgb</a:t>
                      </a:r>
                      <a:r>
                        <a:rPr lang="en-US" sz="1800" dirty="0"/>
                        <a:t> values for up to 256 different values of each. (Ex.</a:t>
                      </a:r>
                      <a:r>
                        <a:rPr lang="en-US" sz="1800" dirty="0">
                          <a:solidFill>
                            <a:srgbClr val="FF0000"/>
                          </a:solidFill>
                        </a:rPr>
                        <a:t> Color:#ff0000;</a:t>
                      </a: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810841671"/>
                  </a:ext>
                </a:extLst>
              </a:tr>
              <a:tr h="370840">
                <a:tc>
                  <a:txBody>
                    <a:bodyPr/>
                    <a:lstStyle/>
                    <a:p>
                      <a:pPr algn="ctr"/>
                      <a:r>
                        <a:rPr lang="en-US" sz="1800" dirty="0" err="1">
                          <a:hlinkClick r:id="rId3"/>
                        </a:rPr>
                        <a:t>rgb</a:t>
                      </a:r>
                      <a:r>
                        <a:rPr lang="en-US" sz="1800" dirty="0">
                          <a:hlinkClick r:id="rId3"/>
                        </a:rPr>
                        <a:t>(</a:t>
                      </a:r>
                      <a:r>
                        <a:rPr lang="en-US" sz="1800" dirty="0" err="1">
                          <a:hlinkClick r:id="rId3"/>
                        </a:rPr>
                        <a:t>r,g,b</a:t>
                      </a:r>
                      <a:r>
                        <a:rPr lang="en-US" sz="1800" dirty="0">
                          <a:hlinkClick r:id="rId3"/>
                        </a:rPr>
                        <a:t>) </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function specifies </a:t>
                      </a:r>
                      <a:r>
                        <a:rPr lang="en-US" sz="1800" dirty="0">
                          <a:solidFill>
                            <a:schemeClr val="tx1"/>
                          </a:solidFill>
                        </a:rPr>
                        <a:t>values from 0 to 255 for red (r), green </a:t>
                      </a:r>
                      <a:r>
                        <a:rPr lang="en-US" sz="1800" dirty="0"/>
                        <a:t>(g), and blue (b).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Ex. </a:t>
                      </a:r>
                      <a:r>
                        <a:rPr lang="en-US" sz="1800" dirty="0" err="1">
                          <a:solidFill>
                            <a:srgbClr val="FF0000"/>
                          </a:solidFill>
                        </a:rPr>
                        <a:t>Color:rgb</a:t>
                      </a:r>
                      <a:r>
                        <a:rPr lang="en-US" sz="1800" dirty="0">
                          <a:solidFill>
                            <a:srgbClr val="FF0000"/>
                          </a:solidFill>
                        </a:rPr>
                        <a:t>(224,176,255);</a:t>
                      </a:r>
                      <a:r>
                        <a:rPr lang="en-US" sz="1800" dirty="0"/>
                        <a:t>. There is an optional alpha (transparency) value, but this isn’t used much. (</a:t>
                      </a:r>
                      <a:r>
                        <a:rPr lang="en-US" sz="1800" dirty="0" err="1">
                          <a:solidFill>
                            <a:srgbClr val="FF0000"/>
                          </a:solidFill>
                        </a:rPr>
                        <a:t>rgba</a:t>
                      </a:r>
                      <a:r>
                        <a:rPr lang="en-US" sz="1800" dirty="0">
                          <a:solidFill>
                            <a:srgbClr val="FF0000"/>
                          </a:solidFill>
                        </a:rPr>
                        <a:t>(224,176,255, .5)</a:t>
                      </a: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339938103"/>
                  </a:ext>
                </a:extLst>
              </a:tr>
              <a:tr h="370840">
                <a:tc>
                  <a:txBody>
                    <a:bodyPr/>
                    <a:lstStyle/>
                    <a:p>
                      <a:pPr algn="ctr"/>
                      <a:r>
                        <a:rPr lang="en-US" sz="1800" dirty="0" err="1">
                          <a:hlinkClick r:id="rId4"/>
                        </a:rPr>
                        <a:t>hsl</a:t>
                      </a:r>
                      <a:r>
                        <a:rPr lang="en-US" sz="1800" dirty="0">
                          <a:hlinkClick r:id="rId4"/>
                        </a:rPr>
                        <a:t>(</a:t>
                      </a:r>
                      <a:r>
                        <a:rPr lang="en-US" sz="1800" dirty="0" err="1">
                          <a:hlinkClick r:id="rId4"/>
                        </a:rPr>
                        <a:t>h,s,l</a:t>
                      </a:r>
                      <a:r>
                        <a:rPr lang="en-US" sz="1800" dirty="0">
                          <a:hlinkClick r:id="rId4"/>
                        </a:rPr>
                        <a:t>) </a:t>
                      </a:r>
                      <a:endParaRPr lang="en-US" sz="18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800" dirty="0"/>
                        <a:t>This function to specifies hue, saturation, and lightness values, 0 to 255, to define a color. (Ex. </a:t>
                      </a:r>
                      <a:r>
                        <a:rPr lang="en-US" sz="1800" dirty="0" err="1">
                          <a:solidFill>
                            <a:srgbClr val="FF0000"/>
                          </a:solidFill>
                        </a:rPr>
                        <a:t>Color:hsl</a:t>
                      </a:r>
                      <a:r>
                        <a:rPr lang="en-US" sz="1800" dirty="0">
                          <a:solidFill>
                            <a:srgbClr val="FF0000"/>
                          </a:solidFill>
                        </a:rPr>
                        <a:t>(240,100%,50%);</a:t>
                      </a:r>
                      <a:r>
                        <a:rPr lang="en-US" sz="1800" dirty="0"/>
                        <a:t>). </a:t>
                      </a:r>
                    </a:p>
                    <a:p>
                      <a:r>
                        <a:rPr lang="en-US" sz="1800" dirty="0"/>
                        <a:t>There is an optional alpha (transparency) value, but this isn’t used much. (</a:t>
                      </a:r>
                      <a:r>
                        <a:rPr lang="en-US" sz="1800" dirty="0" err="1">
                          <a:solidFill>
                            <a:srgbClr val="FF0000"/>
                          </a:solidFill>
                        </a:rPr>
                        <a:t>Color:hsla</a:t>
                      </a:r>
                      <a:r>
                        <a:rPr lang="en-US" sz="1800" dirty="0">
                          <a:solidFill>
                            <a:srgbClr val="FF0000"/>
                          </a:solidFill>
                        </a:rPr>
                        <a:t>(240,100%,50%, .4);</a:t>
                      </a:r>
                      <a:r>
                        <a:rPr lang="en-US" sz="18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013350452"/>
                  </a:ext>
                </a:extLst>
              </a:tr>
            </a:tbl>
          </a:graphicData>
        </a:graphic>
      </p:graphicFrame>
      <p:sp>
        <p:nvSpPr>
          <p:cNvPr id="8" name="Rectangle 7">
            <a:extLst>
              <a:ext uri="{FF2B5EF4-FFF2-40B4-BE49-F238E27FC236}">
                <a16:creationId xmlns:a16="http://schemas.microsoft.com/office/drawing/2014/main" id="{9B48CA46-90CE-4085-BFD8-F690E761FDD3}"/>
              </a:ext>
            </a:extLst>
          </p:cNvPr>
          <p:cNvSpPr/>
          <p:nvPr/>
        </p:nvSpPr>
        <p:spPr>
          <a:xfrm>
            <a:off x="661738" y="1919185"/>
            <a:ext cx="10840450" cy="769441"/>
          </a:xfrm>
          <a:prstGeom prst="rect">
            <a:avLst/>
          </a:prstGeom>
        </p:spPr>
        <p:txBody>
          <a:bodyPr wrap="square" anchor="ctr">
            <a:spAutoFit/>
          </a:bodyPr>
          <a:lstStyle/>
          <a:p>
            <a:pPr algn="ctr"/>
            <a:r>
              <a:rPr lang="en-US" sz="4400" dirty="0"/>
              <a:t>There are four ways </a:t>
            </a:r>
            <a:r>
              <a:rPr lang="en-US" sz="4400" dirty="0">
                <a:solidFill>
                  <a:srgbClr val="FF0000"/>
                </a:solidFill>
                <a:highlight>
                  <a:srgbClr val="00FF00"/>
                </a:highlight>
              </a:rPr>
              <a:t>c</a:t>
            </a:r>
            <a:r>
              <a:rPr lang="en-US" sz="4400" dirty="0">
                <a:solidFill>
                  <a:srgbClr val="FFC000"/>
                </a:solidFill>
                <a:highlight>
                  <a:srgbClr val="00FF00"/>
                </a:highlight>
              </a:rPr>
              <a:t>o</a:t>
            </a:r>
            <a:r>
              <a:rPr lang="en-US" sz="4400" dirty="0">
                <a:solidFill>
                  <a:srgbClr val="FFFF00"/>
                </a:solidFill>
                <a:highlight>
                  <a:srgbClr val="00FF00"/>
                </a:highlight>
              </a:rPr>
              <a:t>l</a:t>
            </a:r>
            <a:r>
              <a:rPr lang="en-US" sz="4400" dirty="0">
                <a:solidFill>
                  <a:srgbClr val="00B050"/>
                </a:solidFill>
                <a:highlight>
                  <a:srgbClr val="00FF00"/>
                </a:highlight>
              </a:rPr>
              <a:t>o</a:t>
            </a:r>
            <a:r>
              <a:rPr lang="en-US" sz="4400" dirty="0">
                <a:solidFill>
                  <a:srgbClr val="0070C0"/>
                </a:solidFill>
                <a:highlight>
                  <a:srgbClr val="00FF00"/>
                </a:highlight>
              </a:rPr>
              <a:t>r</a:t>
            </a:r>
            <a:r>
              <a:rPr lang="en-US" sz="4400" dirty="0"/>
              <a:t> can be set in CSS.</a:t>
            </a:r>
          </a:p>
        </p:txBody>
      </p:sp>
    </p:spTree>
    <p:extLst>
      <p:ext uri="{BB962C8B-B14F-4D97-AF65-F5344CB8AC3E}">
        <p14:creationId xmlns:p14="http://schemas.microsoft.com/office/powerpoint/2010/main" val="2424350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5517-230D-4E3E-AC06-2E2E049C32B1}"/>
              </a:ext>
            </a:extLst>
          </p:cNvPr>
          <p:cNvSpPr>
            <a:spLocks noGrp="1"/>
          </p:cNvSpPr>
          <p:nvPr>
            <p:ph type="title"/>
          </p:nvPr>
        </p:nvSpPr>
        <p:spPr/>
        <p:txBody>
          <a:bodyPr>
            <a:normAutofit/>
          </a:bodyPr>
          <a:lstStyle/>
          <a:p>
            <a:r>
              <a:rPr lang="en-US" dirty="0">
                <a:solidFill>
                  <a:schemeClr val="tx1"/>
                </a:solidFill>
              </a:rPr>
              <a:t>CSS - Rule Set Conflicts</a:t>
            </a:r>
            <a:br>
              <a:rPr lang="en-US" dirty="0"/>
            </a:br>
            <a:r>
              <a:rPr lang="en-US" sz="1400" dirty="0">
                <a:hlinkClick r:id="rId2"/>
              </a:rPr>
              <a:t>https://www.w3.org/Style/LieBos2e/enter/Overview.en.html</a:t>
            </a:r>
            <a:endParaRPr lang="en-US" dirty="0"/>
          </a:p>
        </p:txBody>
      </p:sp>
      <p:sp>
        <p:nvSpPr>
          <p:cNvPr id="3" name="Content Placeholder 2">
            <a:extLst>
              <a:ext uri="{FF2B5EF4-FFF2-40B4-BE49-F238E27FC236}">
                <a16:creationId xmlns:a16="http://schemas.microsoft.com/office/drawing/2014/main" id="{E6DCA051-503E-457F-B05B-4BA81DF43A87}"/>
              </a:ext>
            </a:extLst>
          </p:cNvPr>
          <p:cNvSpPr>
            <a:spLocks noGrp="1"/>
          </p:cNvSpPr>
          <p:nvPr>
            <p:ph idx="1"/>
          </p:nvPr>
        </p:nvSpPr>
        <p:spPr>
          <a:xfrm>
            <a:off x="1261092" y="1912255"/>
            <a:ext cx="4513835" cy="4522411"/>
          </a:xfrm>
        </p:spPr>
        <p:txBody>
          <a:bodyPr anchor="ctr">
            <a:normAutofit/>
          </a:bodyPr>
          <a:lstStyle/>
          <a:p>
            <a:r>
              <a:rPr lang="en-US" sz="2800" dirty="0">
                <a:solidFill>
                  <a:schemeClr val="tx1"/>
                </a:solidFill>
              </a:rPr>
              <a:t>What happens if two CSS rulesets conflict with each other? </a:t>
            </a:r>
          </a:p>
          <a:p>
            <a:r>
              <a:rPr lang="en-US" sz="2800" dirty="0">
                <a:solidFill>
                  <a:schemeClr val="tx1"/>
                </a:solidFill>
              </a:rPr>
              <a:t>The order that </a:t>
            </a:r>
            <a:r>
              <a:rPr lang="en-US" sz="2800" b="1" i="1" dirty="0">
                <a:solidFill>
                  <a:schemeClr val="tx1"/>
                </a:solidFill>
              </a:rPr>
              <a:t>selectors</a:t>
            </a:r>
            <a:r>
              <a:rPr lang="en-US" sz="2800" dirty="0">
                <a:solidFill>
                  <a:schemeClr val="tx1"/>
                </a:solidFill>
              </a:rPr>
              <a:t> are chosen for styling depends on three things:</a:t>
            </a:r>
          </a:p>
          <a:p>
            <a:pPr lvl="1">
              <a:buFont typeface="Arial" panose="020B0604020202020204" pitchFamily="34" charset="0"/>
              <a:buChar char="•"/>
            </a:pPr>
            <a:r>
              <a:rPr lang="en-US" sz="2400" dirty="0">
                <a:solidFill>
                  <a:schemeClr val="tx1"/>
                </a:solidFill>
              </a:rPr>
              <a:t>Importance</a:t>
            </a:r>
          </a:p>
          <a:p>
            <a:pPr lvl="1">
              <a:buFont typeface="Arial" panose="020B0604020202020204" pitchFamily="34" charset="0"/>
              <a:buChar char="•"/>
            </a:pPr>
            <a:r>
              <a:rPr lang="en-US" sz="2400" dirty="0">
                <a:solidFill>
                  <a:schemeClr val="tx1"/>
                </a:solidFill>
              </a:rPr>
              <a:t>Specificity</a:t>
            </a:r>
          </a:p>
          <a:p>
            <a:pPr lvl="1">
              <a:buFont typeface="Arial" panose="020B0604020202020204" pitchFamily="34" charset="0"/>
              <a:buChar char="•"/>
            </a:pPr>
            <a:r>
              <a:rPr lang="en-US" sz="2400" dirty="0">
                <a:solidFill>
                  <a:schemeClr val="tx1"/>
                </a:solidFill>
              </a:rPr>
              <a:t>Source order</a:t>
            </a:r>
          </a:p>
        </p:txBody>
      </p:sp>
      <p:pic>
        <p:nvPicPr>
          <p:cNvPr id="7170" name="Picture 2" descr="Image result for importance specificity source order">
            <a:extLst>
              <a:ext uri="{FF2B5EF4-FFF2-40B4-BE49-F238E27FC236}">
                <a16:creationId xmlns:a16="http://schemas.microsoft.com/office/drawing/2014/main" id="{2F69FA16-BE73-4D2E-8B02-DB5945378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5391" y="2047086"/>
            <a:ext cx="5238329" cy="4246117"/>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02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a:xfrm>
            <a:off x="1097280" y="300598"/>
            <a:ext cx="10058400" cy="1450757"/>
          </a:xfrm>
        </p:spPr>
        <p:txBody>
          <a:bodyPr>
            <a:normAutofit/>
          </a:bodyPr>
          <a:lstStyle/>
          <a:p>
            <a:r>
              <a:rPr lang="en-US" dirty="0">
                <a:solidFill>
                  <a:schemeClr val="tx1"/>
                </a:solidFill>
              </a:rPr>
              <a:t>CSS – Specificity (1/4)</a:t>
            </a:r>
            <a:br>
              <a:rPr lang="en-US" dirty="0"/>
            </a:br>
            <a:r>
              <a:rPr lang="en-US" sz="14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91335859-1E92-46AE-87C4-E32E910AB466}"/>
              </a:ext>
            </a:extLst>
          </p:cNvPr>
          <p:cNvSpPr>
            <a:spLocks noGrp="1"/>
          </p:cNvSpPr>
          <p:nvPr>
            <p:ph idx="1"/>
          </p:nvPr>
        </p:nvSpPr>
        <p:spPr>
          <a:xfrm>
            <a:off x="1273625" y="1925782"/>
            <a:ext cx="5837982" cy="4488872"/>
          </a:xfrm>
          <a:ln w="25400">
            <a:noFill/>
          </a:ln>
        </p:spPr>
        <p:txBody>
          <a:bodyPr anchor="ctr">
            <a:normAutofit fontScale="70000" lnSpcReduction="20000"/>
          </a:bodyPr>
          <a:lstStyle/>
          <a:p>
            <a:r>
              <a:rPr lang="en-US" sz="2800" b="1" i="1" dirty="0">
                <a:solidFill>
                  <a:schemeClr val="tx1"/>
                </a:solidFill>
              </a:rPr>
              <a:t>Specificity</a:t>
            </a:r>
            <a:r>
              <a:rPr lang="en-US" sz="2800" dirty="0">
                <a:solidFill>
                  <a:schemeClr val="tx1"/>
                </a:solidFill>
              </a:rPr>
              <a:t> is the means by which browsers decide which CSS </a:t>
            </a:r>
            <a:r>
              <a:rPr lang="en-US" sz="2800" b="1" i="1" dirty="0">
                <a:solidFill>
                  <a:schemeClr val="tx1"/>
                </a:solidFill>
              </a:rPr>
              <a:t>property</a:t>
            </a:r>
            <a:r>
              <a:rPr lang="en-US" sz="2800" dirty="0">
                <a:solidFill>
                  <a:schemeClr val="tx1"/>
                </a:solidFill>
              </a:rPr>
              <a:t> values are chosen to style an </a:t>
            </a:r>
            <a:r>
              <a:rPr lang="en-US" sz="2800" b="1" i="1" dirty="0">
                <a:solidFill>
                  <a:schemeClr val="tx1"/>
                </a:solidFill>
              </a:rPr>
              <a:t>element</a:t>
            </a:r>
            <a:r>
              <a:rPr lang="en-US" sz="2800" dirty="0">
                <a:solidFill>
                  <a:schemeClr val="tx1"/>
                </a:solidFill>
              </a:rPr>
              <a:t>. </a:t>
            </a:r>
          </a:p>
          <a:p>
            <a:r>
              <a:rPr lang="en-US" sz="2800" b="1" i="1" dirty="0">
                <a:solidFill>
                  <a:schemeClr val="tx1"/>
                </a:solidFill>
              </a:rPr>
              <a:t>Specificity</a:t>
            </a:r>
            <a:r>
              <a:rPr lang="en-US" sz="2800" dirty="0">
                <a:solidFill>
                  <a:schemeClr val="tx1"/>
                </a:solidFill>
              </a:rPr>
              <a:t> is a weight given to each </a:t>
            </a:r>
            <a:r>
              <a:rPr lang="en-US" sz="2800" b="1" i="1" dirty="0" err="1">
                <a:solidFill>
                  <a:schemeClr val="tx1"/>
                </a:solidFill>
              </a:rPr>
              <a:t>RuleSet</a:t>
            </a:r>
            <a:r>
              <a:rPr lang="en-US" sz="2800" dirty="0">
                <a:solidFill>
                  <a:schemeClr val="tx1"/>
                </a:solidFill>
              </a:rPr>
              <a:t>. When multiple </a:t>
            </a:r>
            <a:r>
              <a:rPr lang="en-US" sz="2800" b="1" i="1" dirty="0" err="1">
                <a:solidFill>
                  <a:schemeClr val="tx1"/>
                </a:solidFill>
              </a:rPr>
              <a:t>RuleSets</a:t>
            </a:r>
            <a:r>
              <a:rPr lang="en-US" sz="2800" dirty="0">
                <a:solidFill>
                  <a:schemeClr val="tx1"/>
                </a:solidFill>
              </a:rPr>
              <a:t> have the same weight, the last occurring </a:t>
            </a:r>
            <a:r>
              <a:rPr lang="en-US" sz="2800" b="1" i="1" dirty="0" err="1">
                <a:solidFill>
                  <a:schemeClr val="tx1"/>
                </a:solidFill>
              </a:rPr>
              <a:t>RuleSet</a:t>
            </a:r>
            <a:r>
              <a:rPr lang="en-US" sz="2800" dirty="0">
                <a:solidFill>
                  <a:schemeClr val="tx1"/>
                </a:solidFill>
              </a:rPr>
              <a:t> wins.</a:t>
            </a:r>
          </a:p>
          <a:p>
            <a:r>
              <a:rPr lang="en-US" sz="2800" dirty="0">
                <a:solidFill>
                  <a:schemeClr val="tx1"/>
                </a:solidFill>
              </a:rPr>
              <a:t>A </a:t>
            </a:r>
            <a:r>
              <a:rPr lang="en-US" sz="2800" b="1" i="1" dirty="0">
                <a:solidFill>
                  <a:schemeClr val="tx1"/>
                </a:solidFill>
              </a:rPr>
              <a:t>Ruleset</a:t>
            </a:r>
            <a:r>
              <a:rPr lang="en-US" sz="2800" dirty="0">
                <a:solidFill>
                  <a:schemeClr val="tx1"/>
                </a:solidFill>
              </a:rPr>
              <a:t> with a more specific selector combination wins over a less specific combination.</a:t>
            </a:r>
          </a:p>
          <a:p>
            <a:r>
              <a:rPr lang="en-US" sz="2800" b="1" i="1" dirty="0">
                <a:solidFill>
                  <a:schemeClr val="tx1"/>
                </a:solidFill>
              </a:rPr>
              <a:t>Specificity</a:t>
            </a:r>
            <a:r>
              <a:rPr lang="en-US" sz="2800" dirty="0">
                <a:solidFill>
                  <a:schemeClr val="tx1"/>
                </a:solidFill>
              </a:rPr>
              <a:t> only comes into play when the same </a:t>
            </a:r>
            <a:r>
              <a:rPr lang="en-US" sz="2800" b="1" i="1" dirty="0">
                <a:solidFill>
                  <a:schemeClr val="tx1"/>
                </a:solidFill>
              </a:rPr>
              <a:t>element</a:t>
            </a:r>
            <a:r>
              <a:rPr lang="en-US" sz="2800" dirty="0">
                <a:solidFill>
                  <a:schemeClr val="tx1"/>
                </a:solidFill>
              </a:rPr>
              <a:t> is targeted by multiple declarations. </a:t>
            </a:r>
          </a:p>
          <a:p>
            <a:r>
              <a:rPr lang="en-US" sz="2800" dirty="0">
                <a:solidFill>
                  <a:schemeClr val="tx1"/>
                </a:solidFill>
              </a:rPr>
              <a:t>Directly targeted </a:t>
            </a:r>
            <a:r>
              <a:rPr lang="en-US" sz="2800" b="1" i="1" dirty="0">
                <a:solidFill>
                  <a:schemeClr val="tx1"/>
                </a:solidFill>
              </a:rPr>
              <a:t>elements</a:t>
            </a:r>
            <a:r>
              <a:rPr lang="en-US" sz="2800" dirty="0">
                <a:solidFill>
                  <a:schemeClr val="tx1"/>
                </a:solidFill>
              </a:rPr>
              <a:t> will always take precedence over inherited styling.</a:t>
            </a:r>
          </a:p>
        </p:txBody>
      </p:sp>
      <p:sp>
        <p:nvSpPr>
          <p:cNvPr id="4" name="Rectangle 1">
            <a:extLst>
              <a:ext uri="{FF2B5EF4-FFF2-40B4-BE49-F238E27FC236}">
                <a16:creationId xmlns:a16="http://schemas.microsoft.com/office/drawing/2014/main" id="{11545270-9ED4-4C15-A1BD-18197ED2F018}"/>
              </a:ext>
            </a:extLst>
          </p:cNvPr>
          <p:cNvSpPr>
            <a:spLocks noChangeArrowheads="1"/>
          </p:cNvSpPr>
          <p:nvPr/>
        </p:nvSpPr>
        <p:spPr bwMode="auto">
          <a:xfrm>
            <a:off x="9359889" y="2412777"/>
            <a:ext cx="1878836" cy="1308026"/>
          </a:xfrm>
          <a:prstGeom prst="rect">
            <a:avLst/>
          </a:prstGeom>
          <a:solidFill>
            <a:schemeClr val="bg1"/>
          </a:solidFill>
          <a:ln w="25400">
            <a:solidFill>
              <a:schemeClr val="accent2"/>
            </a:solid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&lt;</a:t>
            </a:r>
            <a:r>
              <a:rPr kumimoji="0" lang="en-US" altLang="en-US" sz="1600" b="0" i="0" u="none" strike="noStrike" cap="none" normalizeH="0" baseline="0" dirty="0">
                <a:ln>
                  <a:noFill/>
                </a:ln>
                <a:solidFill>
                  <a:srgbClr val="990055"/>
                </a:solidFill>
                <a:effectLst/>
                <a:latin typeface="Consolas" panose="020B0609020204030204" pitchFamily="49" charset="0"/>
              </a:rPr>
              <a:t>div </a:t>
            </a:r>
            <a:r>
              <a:rPr kumimoji="0" lang="en-US" altLang="en-US" sz="1600" b="0" i="0" u="none" strike="noStrike" cap="none" normalizeH="0" baseline="0" dirty="0">
                <a:ln>
                  <a:noFill/>
                </a:ln>
                <a:solidFill>
                  <a:srgbClr val="276738"/>
                </a:solidFill>
                <a:effectLst/>
                <a:latin typeface="Consolas" panose="020B0609020204030204" pitchFamily="49" charset="0"/>
              </a:rPr>
              <a:t>id</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B54248"/>
                </a:solidFill>
                <a:effectLst/>
                <a:latin typeface="Consolas" panose="020B0609020204030204" pitchFamily="49" charset="0"/>
              </a:rPr>
              <a:t>test</a:t>
            </a:r>
            <a:r>
              <a:rPr kumimoji="0" lang="en-US" altLang="en-US" sz="1600" b="0" i="0" u="none" strike="noStrike" cap="none" normalizeH="0" baseline="0" dirty="0">
                <a:ln>
                  <a:noFill/>
                </a:ln>
                <a:solidFill>
                  <a:srgbClr val="999999"/>
                </a:solidFill>
                <a:effectLst/>
                <a:latin typeface="Consolas" panose="020B0609020204030204" pitchFamily="49" charset="0"/>
              </a:rPr>
              <a:t>"&gt;</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&lt;</a:t>
            </a:r>
            <a:r>
              <a:rPr kumimoji="0" lang="en-US" altLang="en-US" sz="1600" b="0" i="0" u="none" strike="noStrike" cap="none" normalizeH="0" baseline="0" dirty="0">
                <a:ln>
                  <a:noFill/>
                </a:ln>
                <a:solidFill>
                  <a:srgbClr val="990055"/>
                </a:solidFill>
                <a:effectLst/>
                <a:latin typeface="Consolas" panose="020B0609020204030204" pitchFamily="49" charset="0"/>
              </a:rPr>
              <a:t>span</a:t>
            </a:r>
            <a:r>
              <a:rPr kumimoji="0" lang="en-US" altLang="en-US" sz="1600" b="0" i="0" u="none" strike="noStrike" cap="none" normalizeH="0" baseline="0" dirty="0">
                <a:ln>
                  <a:noFill/>
                </a:ln>
                <a:solidFill>
                  <a:srgbClr val="999999"/>
                </a:solidFill>
                <a:effectLst/>
                <a:latin typeface="Consolas" panose="020B0609020204030204" pitchFamily="49" charset="0"/>
              </a:rPr>
              <a:t>&gt;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999999"/>
                </a:solidFill>
                <a:latin typeface="Consolas" panose="020B0609020204030204" pitchFamily="49" charset="0"/>
              </a:rPr>
              <a:t>       </a:t>
            </a:r>
            <a:r>
              <a:rPr kumimoji="0" lang="en-US" altLang="en-US" sz="1600" b="0" i="0" u="none" strike="noStrike" cap="none" normalizeH="0" baseline="0" dirty="0">
                <a:ln>
                  <a:noFill/>
                </a:ln>
                <a:solidFill>
                  <a:srgbClr val="212121"/>
                </a:solidFill>
                <a:effectLst/>
                <a:latin typeface="Consolas" panose="020B0609020204030204" pitchFamily="49" charset="0"/>
              </a:rPr>
              <a:t>Text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dirty="0">
                <a:solidFill>
                  <a:srgbClr val="212121"/>
                </a:solidFill>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&lt;/</a:t>
            </a:r>
            <a:r>
              <a:rPr kumimoji="0" lang="en-US" altLang="en-US" sz="1600" b="0" i="0" u="none" strike="noStrike" cap="none" normalizeH="0" baseline="0" dirty="0">
                <a:ln>
                  <a:noFill/>
                </a:ln>
                <a:solidFill>
                  <a:srgbClr val="990055"/>
                </a:solidFill>
                <a:effectLst/>
                <a:latin typeface="Consolas" panose="020B0609020204030204" pitchFamily="49" charset="0"/>
              </a:rPr>
              <a:t>span</a:t>
            </a:r>
            <a:r>
              <a:rPr kumimoji="0" lang="en-US" altLang="en-US" sz="1600" b="0" i="0" u="none" strike="noStrike" cap="none" normalizeH="0" baseline="0" dirty="0">
                <a:ln>
                  <a:noFill/>
                </a:ln>
                <a:solidFill>
                  <a:srgbClr val="999999"/>
                </a:solidFill>
                <a:effectLst/>
                <a:latin typeface="Consolas" panose="020B0609020204030204" pitchFamily="49" charset="0"/>
              </a:rPr>
              <a:t>&gt;</a:t>
            </a: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&lt;/</a:t>
            </a:r>
            <a:r>
              <a:rPr kumimoji="0" lang="en-US" altLang="en-US" sz="1600" b="0" i="0" u="none" strike="noStrike" cap="none" normalizeH="0" baseline="0" dirty="0">
                <a:ln>
                  <a:noFill/>
                </a:ln>
                <a:solidFill>
                  <a:srgbClr val="990055"/>
                </a:solidFill>
                <a:effectLst/>
                <a:latin typeface="Consolas" panose="020B0609020204030204" pitchFamily="49" charset="0"/>
              </a:rPr>
              <a:t>div</a:t>
            </a:r>
            <a:r>
              <a:rPr kumimoji="0" lang="en-US" altLang="en-US" sz="1600" b="0" i="0" u="none" strike="noStrike" cap="none" normalizeH="0" baseline="0" dirty="0">
                <a:ln>
                  <a:noFill/>
                </a:ln>
                <a:solidFill>
                  <a:srgbClr val="999999"/>
                </a:solidFill>
                <a:effectLst/>
                <a:latin typeface="Consolas" panose="020B0609020204030204" pitchFamily="49" charset="0"/>
              </a:rPr>
              <a:t>&gt;</a:t>
            </a:r>
            <a:r>
              <a:rPr kumimoji="0" lang="en-US" altLang="en-US" sz="16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C0D6D4AD-87EC-40FC-BA83-679B25317121}"/>
              </a:ext>
            </a:extLst>
          </p:cNvPr>
          <p:cNvSpPr>
            <a:spLocks noChangeArrowheads="1"/>
          </p:cNvSpPr>
          <p:nvPr/>
        </p:nvSpPr>
        <p:spPr bwMode="auto">
          <a:xfrm>
            <a:off x="7111607" y="2412777"/>
            <a:ext cx="2110487" cy="2046690"/>
          </a:xfrm>
          <a:prstGeom prst="rect">
            <a:avLst/>
          </a:prstGeom>
          <a:solidFill>
            <a:schemeClr val="bg1"/>
          </a:solidFill>
          <a:ln w="25400">
            <a:solidFill>
              <a:schemeClr val="accent2"/>
            </a:solidFill>
          </a:ln>
          <a:effectLst/>
        </p:spPr>
        <p:txBody>
          <a:bodyPr vert="horz" wrap="square" lIns="0" tIns="0" rIns="0" bIns="7617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a:t>
            </a:r>
            <a:r>
              <a:rPr kumimoji="0" lang="en-US" altLang="en-US" sz="1600" b="0" i="0" u="none" strike="noStrike" cap="none" normalizeH="0" baseline="0" dirty="0" err="1">
                <a:ln>
                  <a:noFill/>
                </a:ln>
                <a:solidFill>
                  <a:srgbClr val="276738"/>
                </a:solidFill>
                <a:effectLst/>
                <a:latin typeface="Consolas" panose="020B0609020204030204" pitchFamily="49" charset="0"/>
              </a:rPr>
              <a:t>div#test</a:t>
            </a:r>
            <a:r>
              <a:rPr kumimoji="0" lang="en-US" altLang="en-US" sz="1600" b="0" i="0" u="none" strike="noStrike" cap="none" normalizeH="0" baseline="0" dirty="0">
                <a:ln>
                  <a:noFill/>
                </a:ln>
                <a:solidFill>
                  <a:srgbClr val="276738"/>
                </a:solidFill>
                <a:effectLst/>
                <a:latin typeface="Consolas" panose="020B0609020204030204" pitchFamily="49" charset="0"/>
              </a:rPr>
              <a:t>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green</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div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blue</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endParaRPr kumimoji="0" lang="en-US" altLang="en-US" sz="1600" b="0" i="0" u="none" strike="noStrike" cap="none" normalizeH="0" baseline="0" dirty="0">
              <a:ln>
                <a:noFill/>
              </a:ln>
              <a:solidFill>
                <a:srgbClr val="21212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212121"/>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76738"/>
                </a:solidFill>
                <a:effectLst/>
                <a:latin typeface="Consolas" panose="020B0609020204030204" pitchFamily="49" charset="0"/>
              </a:rPr>
              <a:t> span</a:t>
            </a:r>
            <a:r>
              <a:rPr kumimoji="0" lang="en-US" altLang="en-US" sz="1600" b="0" i="0" u="none" strike="noStrike" cap="none" normalizeH="0" baseline="0" dirty="0">
                <a:ln>
                  <a:noFill/>
                </a:ln>
                <a:solidFill>
                  <a:srgbClr val="21212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999999"/>
                </a:solidFill>
                <a:effectLst/>
                <a:latin typeface="Consolas" panose="020B0609020204030204" pitchFamily="49" charset="0"/>
              </a:rPr>
              <a:t> { </a:t>
            </a:r>
            <a:r>
              <a:rPr kumimoji="0" lang="en-US" altLang="en-US" sz="1600" b="0" i="0" u="none" strike="noStrike" cap="none" normalizeH="0" baseline="0" dirty="0">
                <a:ln>
                  <a:noFill/>
                </a:ln>
                <a:solidFill>
                  <a:srgbClr val="990055"/>
                </a:solidFill>
                <a:effectLst/>
                <a:latin typeface="Consolas" panose="020B0609020204030204" pitchFamily="49" charset="0"/>
              </a:rPr>
              <a:t>color</a:t>
            </a:r>
            <a:r>
              <a:rPr kumimoji="0" lang="en-US" altLang="en-US" sz="1600" b="0" i="0" u="none" strike="noStrike" cap="none" normalizeH="0" baseline="0" dirty="0">
                <a:ln>
                  <a:noFill/>
                </a:ln>
                <a:solidFill>
                  <a:srgbClr val="999999"/>
                </a:solidFill>
                <a:effectLst/>
                <a:latin typeface="Consolas" panose="020B0609020204030204" pitchFamily="49" charset="0"/>
              </a:rPr>
              <a:t>:</a:t>
            </a:r>
            <a:r>
              <a:rPr kumimoji="0" lang="en-US" altLang="en-US" sz="1600" b="0" i="0" u="none" strike="noStrike" cap="none" normalizeH="0" baseline="0" dirty="0">
                <a:ln>
                  <a:noFill/>
                </a:ln>
                <a:solidFill>
                  <a:srgbClr val="212121"/>
                </a:solidFill>
                <a:effectLst/>
                <a:latin typeface="Consolas" panose="020B0609020204030204" pitchFamily="49" charset="0"/>
              </a:rPr>
              <a:t> red</a:t>
            </a:r>
            <a:r>
              <a:rPr lang="en-US" altLang="en-US" sz="1600" dirty="0">
                <a:solidFill>
                  <a:srgbClr val="999999"/>
                </a:solidFill>
                <a:latin typeface="Consolas" panose="020B0609020204030204" pitchFamily="49" charset="0"/>
              </a:rPr>
              <a:t>; </a:t>
            </a:r>
            <a:r>
              <a:rPr kumimoji="0" lang="en-US" altLang="en-US" sz="1600" b="0" i="0" u="none" strike="noStrike" cap="none" normalizeH="0" baseline="0" dirty="0">
                <a:ln>
                  <a:noFill/>
                </a:ln>
                <a:solidFill>
                  <a:srgbClr val="999999"/>
                </a:solidFill>
                <a:effectLst/>
                <a:latin typeface="Consolas" panose="020B0609020204030204" pitchFamily="49" charset="0"/>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66167F6B-7483-43D7-9C51-03717E9B101A}"/>
              </a:ext>
            </a:extLst>
          </p:cNvPr>
          <p:cNvSpPr txBox="1"/>
          <p:nvPr/>
        </p:nvSpPr>
        <p:spPr>
          <a:xfrm>
            <a:off x="7111607" y="4694958"/>
            <a:ext cx="4127118" cy="1164666"/>
          </a:xfrm>
          <a:prstGeom prst="rect">
            <a:avLst/>
          </a:prstGeom>
          <a:noFill/>
          <a:ln w="25400">
            <a:solidFill>
              <a:schemeClr val="accent2"/>
            </a:solidFill>
          </a:ln>
        </p:spPr>
        <p:txBody>
          <a:bodyPr wrap="square" anchor="ctr">
            <a:normAutofit lnSpcReduction="10000"/>
          </a:bodyPr>
          <a:lstStyle/>
          <a:p>
            <a:r>
              <a:rPr lang="en-US" dirty="0"/>
              <a:t>Although, the rule for </a:t>
            </a:r>
            <a:r>
              <a:rPr lang="en-US" dirty="0">
                <a:solidFill>
                  <a:srgbClr val="0070C0"/>
                </a:solidFill>
              </a:rPr>
              <a:t>blue</a:t>
            </a:r>
            <a:r>
              <a:rPr lang="en-US" dirty="0"/>
              <a:t> is more specific than the rule for </a:t>
            </a:r>
            <a:r>
              <a:rPr lang="en-US" dirty="0">
                <a:solidFill>
                  <a:srgbClr val="FF0000"/>
                </a:solidFill>
              </a:rPr>
              <a:t>red</a:t>
            </a:r>
            <a:r>
              <a:rPr lang="en-US" dirty="0"/>
              <a:t>, the rule for </a:t>
            </a:r>
            <a:r>
              <a:rPr lang="en-US" dirty="0">
                <a:solidFill>
                  <a:srgbClr val="00B050"/>
                </a:solidFill>
              </a:rPr>
              <a:t>green</a:t>
            </a:r>
            <a:r>
              <a:rPr lang="en-US" dirty="0"/>
              <a:t> is the most specific and will be applied. </a:t>
            </a:r>
            <a:r>
              <a:rPr lang="en-US" b="1" i="1" dirty="0" err="1"/>
              <a:t>RuleSet</a:t>
            </a:r>
            <a:r>
              <a:rPr lang="en-US" b="1" i="1" dirty="0"/>
              <a:t> </a:t>
            </a:r>
            <a:r>
              <a:rPr lang="en-US" dirty="0"/>
              <a:t>order does not matter.</a:t>
            </a:r>
          </a:p>
        </p:txBody>
      </p:sp>
    </p:spTree>
    <p:extLst>
      <p:ext uri="{BB962C8B-B14F-4D97-AF65-F5344CB8AC3E}">
        <p14:creationId xmlns:p14="http://schemas.microsoft.com/office/powerpoint/2010/main" val="3207724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485A1-9B0C-4272-81AA-EDBFCE393819}"/>
              </a:ext>
            </a:extLst>
          </p:cNvPr>
          <p:cNvSpPr>
            <a:spLocks noGrp="1"/>
          </p:cNvSpPr>
          <p:nvPr>
            <p:ph type="title"/>
          </p:nvPr>
        </p:nvSpPr>
        <p:spPr>
          <a:xfrm>
            <a:off x="1097278" y="291239"/>
            <a:ext cx="10136779" cy="1450757"/>
          </a:xfrm>
        </p:spPr>
        <p:txBody>
          <a:bodyPr>
            <a:normAutofit fontScale="90000"/>
          </a:bodyPr>
          <a:lstStyle/>
          <a:p>
            <a:r>
              <a:rPr lang="en-US" sz="5200" dirty="0">
                <a:solidFill>
                  <a:schemeClr val="tx1"/>
                </a:solidFill>
              </a:rPr>
              <a:t>CSS – Specificity of Selectors (2/4)</a:t>
            </a:r>
            <a:br>
              <a:rPr lang="en-US" dirty="0"/>
            </a:br>
            <a:r>
              <a:rPr lang="en-US" sz="1600" dirty="0">
                <a:hlinkClick r:id="rId2"/>
              </a:rPr>
              <a:t>https://developer.mozilla.org/en-US/docs/Web/CSS/Specificity</a:t>
            </a:r>
            <a:endParaRPr lang="en-US" dirty="0"/>
          </a:p>
        </p:txBody>
      </p:sp>
      <p:sp>
        <p:nvSpPr>
          <p:cNvPr id="6" name="Content Placeholder 5">
            <a:extLst>
              <a:ext uri="{FF2B5EF4-FFF2-40B4-BE49-F238E27FC236}">
                <a16:creationId xmlns:a16="http://schemas.microsoft.com/office/drawing/2014/main" id="{9D0C7DCD-DCC7-4C03-9B1F-57DDAA911A4F}"/>
              </a:ext>
            </a:extLst>
          </p:cNvPr>
          <p:cNvSpPr>
            <a:spLocks noGrp="1"/>
          </p:cNvSpPr>
          <p:nvPr>
            <p:ph idx="1"/>
          </p:nvPr>
        </p:nvSpPr>
        <p:spPr>
          <a:xfrm>
            <a:off x="1238693" y="1877628"/>
            <a:ext cx="5712186" cy="4505418"/>
          </a:xfrm>
        </p:spPr>
        <p:txBody>
          <a:bodyPr anchor="ctr">
            <a:normAutofit/>
          </a:bodyPr>
          <a:lstStyle/>
          <a:p>
            <a:r>
              <a:rPr lang="en-US" sz="2400" dirty="0">
                <a:solidFill>
                  <a:schemeClr val="tx1"/>
                </a:solidFill>
              </a:rPr>
              <a:t>Selectors by order of increasing specificity:</a:t>
            </a:r>
          </a:p>
          <a:p>
            <a:pPr lvl="2">
              <a:spcBef>
                <a:spcPts val="0"/>
              </a:spcBef>
              <a:spcAft>
                <a:spcPts val="0"/>
              </a:spcAft>
              <a:buFont typeface="Arial" panose="020B0604020202020204" pitchFamily="34" charset="0"/>
              <a:buChar char="•"/>
            </a:pPr>
            <a:r>
              <a:rPr lang="en-US" sz="1600" dirty="0">
                <a:solidFill>
                  <a:schemeClr val="tx1"/>
                </a:solidFill>
              </a:rPr>
              <a:t>Type selectors (e.g.,</a:t>
            </a:r>
            <a:r>
              <a:rPr lang="en-US" sz="1600" dirty="0"/>
              <a:t> </a:t>
            </a:r>
            <a:r>
              <a:rPr lang="en-US" sz="1600" dirty="0">
                <a:solidFill>
                  <a:srgbClr val="FF0000"/>
                </a:solidFill>
              </a:rPr>
              <a:t>h1</a:t>
            </a:r>
            <a:r>
              <a:rPr lang="en-US" sz="1600" dirty="0">
                <a:solidFill>
                  <a:schemeClr val="tx1"/>
                </a:solidFill>
              </a:rPr>
              <a:t>) and pseudo-elements (e.g.,</a:t>
            </a:r>
            <a:r>
              <a:rPr lang="en-US" sz="1600" dirty="0"/>
              <a:t> </a:t>
            </a:r>
            <a:r>
              <a:rPr lang="en-US" sz="1600" dirty="0">
                <a:solidFill>
                  <a:srgbClr val="FF0000"/>
                </a:solidFill>
              </a:rPr>
              <a:t>::before</a:t>
            </a:r>
            <a:r>
              <a:rPr lang="en-US" sz="1600" dirty="0">
                <a:solidFill>
                  <a:schemeClr val="tx1"/>
                </a:solidFill>
              </a:rPr>
              <a:t>).</a:t>
            </a:r>
          </a:p>
          <a:p>
            <a:pPr lvl="2">
              <a:spcBef>
                <a:spcPts val="0"/>
              </a:spcBef>
              <a:spcAft>
                <a:spcPts val="0"/>
              </a:spcAft>
              <a:buFont typeface="Arial" panose="020B0604020202020204" pitchFamily="34" charset="0"/>
              <a:buChar char="•"/>
            </a:pPr>
            <a:r>
              <a:rPr lang="en-US" sz="1600" dirty="0">
                <a:solidFill>
                  <a:schemeClr val="tx1"/>
                </a:solidFill>
              </a:rPr>
              <a:t>Class selectors (e.g.,</a:t>
            </a:r>
            <a:r>
              <a:rPr lang="en-US" sz="1600" dirty="0"/>
              <a:t> </a:t>
            </a:r>
            <a:r>
              <a:rPr lang="en-US" sz="1600" dirty="0">
                <a:solidFill>
                  <a:srgbClr val="FF0000"/>
                </a:solidFill>
              </a:rPr>
              <a:t>.example</a:t>
            </a:r>
            <a:r>
              <a:rPr lang="en-US" sz="1600" dirty="0">
                <a:solidFill>
                  <a:schemeClr val="tx1"/>
                </a:solidFill>
              </a:rPr>
              <a:t>), attributes selectors (e.g.,</a:t>
            </a:r>
            <a:r>
              <a:rPr lang="en-US" sz="1600" dirty="0"/>
              <a:t> </a:t>
            </a:r>
            <a:r>
              <a:rPr lang="en-US" sz="1600" dirty="0">
                <a:solidFill>
                  <a:srgbClr val="FF0000"/>
                </a:solidFill>
              </a:rPr>
              <a:t>type="radio"</a:t>
            </a:r>
            <a:r>
              <a:rPr lang="en-US" sz="1600" dirty="0">
                <a:solidFill>
                  <a:schemeClr val="tx1"/>
                </a:solidFill>
              </a:rPr>
              <a:t>) and pseudo-classes (e.g., </a:t>
            </a:r>
            <a:r>
              <a:rPr lang="en-US" sz="1600" dirty="0">
                <a:solidFill>
                  <a:srgbClr val="FF0000"/>
                </a:solidFill>
              </a:rPr>
              <a:t>:hover</a:t>
            </a:r>
            <a:r>
              <a:rPr lang="en-US" sz="1600" dirty="0">
                <a:solidFill>
                  <a:schemeClr val="tx1"/>
                </a:solidFill>
              </a:rPr>
              <a:t>).</a:t>
            </a:r>
          </a:p>
          <a:p>
            <a:pPr lvl="2">
              <a:spcBef>
                <a:spcPts val="0"/>
              </a:spcBef>
              <a:spcAft>
                <a:spcPts val="0"/>
              </a:spcAft>
              <a:buFont typeface="Arial" panose="020B0604020202020204" pitchFamily="34" charset="0"/>
              <a:buChar char="•"/>
            </a:pPr>
            <a:r>
              <a:rPr lang="en-US" sz="1600" dirty="0">
                <a:solidFill>
                  <a:schemeClr val="tx1"/>
                </a:solidFill>
              </a:rPr>
              <a:t>ID selectors (e.g., </a:t>
            </a:r>
            <a:r>
              <a:rPr lang="en-US" sz="1600" dirty="0">
                <a:solidFill>
                  <a:srgbClr val="FF0000"/>
                </a:solidFill>
              </a:rPr>
              <a:t>#example</a:t>
            </a:r>
            <a:r>
              <a:rPr lang="en-US" sz="1600" dirty="0">
                <a:solidFill>
                  <a:schemeClr val="tx1"/>
                </a:solidFill>
              </a:rPr>
              <a:t>).</a:t>
            </a:r>
          </a:p>
          <a:p>
            <a:r>
              <a:rPr lang="en-US" sz="2400" dirty="0">
                <a:solidFill>
                  <a:schemeClr val="tx1"/>
                </a:solidFill>
              </a:rPr>
              <a:t>The following CSS styles, Which rule will be applied?</a:t>
            </a:r>
          </a:p>
          <a:p>
            <a:pPr marL="182880" lvl="2" indent="0">
              <a:spcBef>
                <a:spcPts val="0"/>
              </a:spcBef>
              <a:spcAft>
                <a:spcPts val="0"/>
              </a:spcAft>
              <a:buFont typeface="Arial" panose="020B0604020202020204" pitchFamily="34" charset="0"/>
              <a:buChar char="•"/>
            </a:pPr>
            <a:r>
              <a:rPr lang="en-US" sz="1800" dirty="0">
                <a:solidFill>
                  <a:srgbClr val="FF0000"/>
                </a:solidFill>
              </a:rPr>
              <a:t>div { color: red; }</a:t>
            </a:r>
            <a:r>
              <a:rPr lang="en-US" sz="1800" dirty="0"/>
              <a:t>             </a:t>
            </a:r>
            <a:r>
              <a:rPr lang="en-US" sz="1500" dirty="0">
                <a:solidFill>
                  <a:srgbClr val="92D050"/>
                </a:solidFill>
              </a:rPr>
              <a:t>/* least specific - won't be applied */</a:t>
            </a:r>
          </a:p>
          <a:p>
            <a:pPr marL="182880" lvl="2" indent="0">
              <a:spcBef>
                <a:spcPts val="0"/>
              </a:spcBef>
              <a:spcAft>
                <a:spcPts val="0"/>
              </a:spcAft>
              <a:buFont typeface="Arial" panose="020B0604020202020204" pitchFamily="34" charset="0"/>
              <a:buChar char="•"/>
            </a:pPr>
            <a:r>
              <a:rPr lang="en-US" sz="1800" dirty="0">
                <a:solidFill>
                  <a:srgbClr val="FF0000"/>
                </a:solidFill>
              </a:rPr>
              <a:t>#yellow { color: yellow; }</a:t>
            </a:r>
            <a:r>
              <a:rPr lang="en-US" sz="1800" dirty="0">
                <a:solidFill>
                  <a:srgbClr val="92D050"/>
                </a:solidFill>
              </a:rPr>
              <a:t> </a:t>
            </a:r>
            <a:r>
              <a:rPr lang="en-US" sz="1500" dirty="0">
                <a:solidFill>
                  <a:srgbClr val="00B050"/>
                </a:solidFill>
              </a:rPr>
              <a:t>/* most specific - will be applied */</a:t>
            </a:r>
          </a:p>
          <a:p>
            <a:pPr marL="182880" lvl="2" indent="0">
              <a:spcBef>
                <a:spcPts val="0"/>
              </a:spcBef>
              <a:spcAft>
                <a:spcPts val="0"/>
              </a:spcAft>
              <a:buFont typeface="Arial" panose="020B0604020202020204" pitchFamily="34" charset="0"/>
              <a:buChar char="•"/>
            </a:pPr>
            <a:r>
              <a:rPr lang="en-US" sz="1800" dirty="0">
                <a:solidFill>
                  <a:srgbClr val="FF0000"/>
                </a:solidFill>
              </a:rPr>
              <a:t>.green { color: green; }</a:t>
            </a:r>
            <a:r>
              <a:rPr lang="en-US" sz="1800" dirty="0"/>
              <a:t>   </a:t>
            </a:r>
            <a:r>
              <a:rPr lang="en-US" sz="1500" dirty="0">
                <a:solidFill>
                  <a:srgbClr val="92D050"/>
                </a:solidFill>
              </a:rPr>
              <a:t>/* in the middle - won't be applied */</a:t>
            </a:r>
          </a:p>
        </p:txBody>
      </p:sp>
      <p:pic>
        <p:nvPicPr>
          <p:cNvPr id="7" name="Picture 6">
            <a:extLst>
              <a:ext uri="{FF2B5EF4-FFF2-40B4-BE49-F238E27FC236}">
                <a16:creationId xmlns:a16="http://schemas.microsoft.com/office/drawing/2014/main" id="{5BD7CDA6-0A94-4A51-BF13-BDF9D954D353}"/>
              </a:ext>
            </a:extLst>
          </p:cNvPr>
          <p:cNvPicPr>
            <a:picLocks noChangeAspect="1"/>
          </p:cNvPicPr>
          <p:nvPr/>
        </p:nvPicPr>
        <p:blipFill>
          <a:blip r:embed="rId3"/>
          <a:stretch>
            <a:fillRect/>
          </a:stretch>
        </p:blipFill>
        <p:spPr>
          <a:xfrm>
            <a:off x="7014409" y="1981949"/>
            <a:ext cx="3603827" cy="2654170"/>
          </a:xfrm>
          <a:prstGeom prst="rect">
            <a:avLst/>
          </a:prstGeom>
          <a:ln w="25400">
            <a:solidFill>
              <a:schemeClr val="accent2"/>
            </a:solidFill>
          </a:ln>
        </p:spPr>
      </p:pic>
      <p:sp>
        <p:nvSpPr>
          <p:cNvPr id="9" name="TextBox 8">
            <a:extLst>
              <a:ext uri="{FF2B5EF4-FFF2-40B4-BE49-F238E27FC236}">
                <a16:creationId xmlns:a16="http://schemas.microsoft.com/office/drawing/2014/main" id="{C43A7642-5D4B-4A47-BFE5-4C5CA012973B}"/>
              </a:ext>
            </a:extLst>
          </p:cNvPr>
          <p:cNvSpPr txBox="1"/>
          <p:nvPr/>
        </p:nvSpPr>
        <p:spPr>
          <a:xfrm>
            <a:off x="7000413" y="4725954"/>
            <a:ext cx="4878397" cy="1511261"/>
          </a:xfrm>
          <a:prstGeom prst="rect">
            <a:avLst/>
          </a:prstGeom>
          <a:solidFill>
            <a:schemeClr val="tx1"/>
          </a:solidFill>
          <a:ln w="25400">
            <a:solidFill>
              <a:schemeClr val="accent2"/>
            </a:solidFill>
          </a:ln>
        </p:spPr>
        <p:txBody>
          <a:bodyPr wrap="square" anchor="ctr">
            <a:normAutofit fontScale="92500"/>
          </a:bodyPr>
          <a:lstStyle/>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class</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specificityClass</a:t>
            </a:r>
            <a:r>
              <a:rPr lang="en-US" sz="1600" dirty="0">
                <a:solidFill>
                  <a:srgbClr val="CE9178"/>
                </a:solidFill>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id</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specificityId</a:t>
            </a:r>
            <a:r>
              <a:rPr lang="en-US" sz="1600" dirty="0">
                <a:solidFill>
                  <a:srgbClr val="CE9178"/>
                </a:solidFill>
                <a:latin typeface="Consolas" panose="020B0609020204030204" pitchFamily="49" charset="0"/>
              </a:rPr>
              <a:t>”</a:t>
            </a:r>
            <a:r>
              <a:rPr lang="en-US" sz="1600" b="0" dirty="0">
                <a:solidFill>
                  <a:srgbClr val="D4D4D4"/>
                </a:solidFill>
                <a:effectLst/>
                <a:latin typeface="Consolas" panose="020B0609020204030204" pitchFamily="49" charset="0"/>
              </a:rPr>
              <a:t> </a:t>
            </a: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style</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background-color:lightgreen</a:t>
            </a:r>
            <a:r>
              <a:rPr lang="en-US" sz="1600" b="0" dirty="0">
                <a:solidFill>
                  <a:srgbClr val="CE9178"/>
                </a:solidFill>
                <a:effectLst/>
                <a:latin typeface="Consolas" panose="020B0609020204030204" pitchFamily="49" charset="0"/>
              </a:rPr>
              <a:t>;”</a:t>
            </a:r>
          </a:p>
          <a:p>
            <a:r>
              <a:rPr lang="en-US" sz="1600" dirty="0">
                <a:solidFill>
                  <a:srgbClr val="CE9178"/>
                </a:solidFill>
                <a:latin typeface="Consolas" panose="020B0609020204030204" pitchFamily="49" charset="0"/>
              </a:rPr>
              <a:t>	</a:t>
            </a:r>
            <a:r>
              <a:rPr lang="en-US" sz="1600" b="0" dirty="0">
                <a:solidFill>
                  <a:srgbClr val="808080"/>
                </a:solidFill>
                <a:effectLst/>
                <a:latin typeface="Consolas" panose="020B0609020204030204" pitchFamily="49" charset="0"/>
              </a:rPr>
              <a:t>&gt;</a:t>
            </a:r>
            <a:r>
              <a:rPr lang="en-US" sz="1600" b="0" dirty="0">
                <a:solidFill>
                  <a:srgbClr val="D4D4D4"/>
                </a:solidFill>
                <a:effectLst/>
                <a:latin typeface="Consolas" panose="020B0609020204030204" pitchFamily="49" charset="0"/>
              </a:rPr>
              <a:t>This is a specificity example</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808080"/>
                </a:solidFill>
                <a:effectLst/>
                <a:latin typeface="Consolas" panose="020B0609020204030204" pitchFamily="49" charset="0"/>
              </a:rPr>
              <a:t>&gt;</a:t>
            </a:r>
            <a:endParaRPr lang="en-US" sz="1600" dirty="0">
              <a:solidFill>
                <a:srgbClr val="D4D4D4"/>
              </a:solidFill>
              <a:latin typeface="Consolas" panose="020B0609020204030204" pitchFamily="49" charset="0"/>
            </a:endParaRPr>
          </a:p>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30768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B696-BFF0-433C-8774-BB3CDC7B1190}"/>
              </a:ext>
            </a:extLst>
          </p:cNvPr>
          <p:cNvSpPr>
            <a:spLocks noGrp="1"/>
          </p:cNvSpPr>
          <p:nvPr>
            <p:ph type="title"/>
          </p:nvPr>
        </p:nvSpPr>
        <p:spPr>
          <a:xfrm>
            <a:off x="1097280" y="300598"/>
            <a:ext cx="10710610" cy="1450757"/>
          </a:xfrm>
        </p:spPr>
        <p:txBody>
          <a:bodyPr>
            <a:normAutofit fontScale="90000"/>
          </a:bodyPr>
          <a:lstStyle/>
          <a:p>
            <a:r>
              <a:rPr lang="en-US" dirty="0">
                <a:solidFill>
                  <a:schemeClr val="tx1"/>
                </a:solidFill>
              </a:rPr>
              <a:t>CSS – Specificity and Source Order (3/4)</a:t>
            </a:r>
            <a:br>
              <a:rPr lang="en-US" dirty="0">
                <a:solidFill>
                  <a:schemeClr val="tx1"/>
                </a:solidFill>
              </a:rPr>
            </a:br>
            <a:r>
              <a:rPr lang="en-US" sz="16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1CA535D2-5309-456B-BAF3-5C8640E74E7D}"/>
              </a:ext>
            </a:extLst>
          </p:cNvPr>
          <p:cNvSpPr>
            <a:spLocks noGrp="1"/>
          </p:cNvSpPr>
          <p:nvPr>
            <p:ph idx="1"/>
          </p:nvPr>
        </p:nvSpPr>
        <p:spPr>
          <a:xfrm>
            <a:off x="1281169" y="1900789"/>
            <a:ext cx="5539509" cy="4529666"/>
          </a:xfrm>
        </p:spPr>
        <p:txBody>
          <a:bodyPr anchor="ctr">
            <a:normAutofit/>
          </a:bodyPr>
          <a:lstStyle/>
          <a:p>
            <a:r>
              <a:rPr lang="en-US" sz="2400" dirty="0">
                <a:solidFill>
                  <a:schemeClr val="tx1"/>
                </a:solidFill>
              </a:rPr>
              <a:t>If two selectors have equal importance level and specificity, then the latter rule wins over earlier one. </a:t>
            </a:r>
          </a:p>
          <a:p>
            <a:r>
              <a:rPr lang="en-US" sz="2400" dirty="0">
                <a:solidFill>
                  <a:schemeClr val="tx1"/>
                </a:solidFill>
              </a:rPr>
              <a:t>For example:</a:t>
            </a:r>
          </a:p>
          <a:p>
            <a:pPr lvl="1">
              <a:buFont typeface="Arial" panose="020B0604020202020204" pitchFamily="34" charset="0"/>
              <a:buChar char="•"/>
            </a:pPr>
            <a:r>
              <a:rPr lang="en-US" sz="2000" dirty="0">
                <a:solidFill>
                  <a:srgbClr val="FF0000"/>
                </a:solidFill>
              </a:rPr>
              <a:t>div { color: blue; } </a:t>
            </a:r>
            <a:r>
              <a:rPr lang="en-US" sz="1800" dirty="0">
                <a:solidFill>
                  <a:srgbClr val="92D050"/>
                </a:solidFill>
              </a:rPr>
              <a:t>/* This comes first, will lose */</a:t>
            </a:r>
          </a:p>
          <a:p>
            <a:pPr lvl="1">
              <a:buFont typeface="Arial" panose="020B0604020202020204" pitchFamily="34" charset="0"/>
              <a:buChar char="•"/>
            </a:pPr>
            <a:r>
              <a:rPr lang="en-US" sz="2000" dirty="0">
                <a:solidFill>
                  <a:srgbClr val="FF0000"/>
                </a:solidFill>
              </a:rPr>
              <a:t>div { color: red; }   </a:t>
            </a:r>
            <a:r>
              <a:rPr lang="en-US" sz="1800" dirty="0">
                <a:solidFill>
                  <a:srgbClr val="00B050"/>
                </a:solidFill>
              </a:rPr>
              <a:t>/* comes last, so is applied */</a:t>
            </a:r>
          </a:p>
          <a:p>
            <a:endParaRPr lang="en-US" sz="2400" dirty="0"/>
          </a:p>
          <a:p>
            <a:r>
              <a:rPr lang="en-US" sz="2400" dirty="0">
                <a:solidFill>
                  <a:schemeClr val="tx1"/>
                </a:solidFill>
              </a:rPr>
              <a:t>Internal styling wins over external styling.</a:t>
            </a:r>
          </a:p>
        </p:txBody>
      </p:sp>
      <p:pic>
        <p:nvPicPr>
          <p:cNvPr id="6" name="Picture 5">
            <a:extLst>
              <a:ext uri="{FF2B5EF4-FFF2-40B4-BE49-F238E27FC236}">
                <a16:creationId xmlns:a16="http://schemas.microsoft.com/office/drawing/2014/main" id="{009E7858-6A28-40BD-91A2-CEC268FA4C16}"/>
              </a:ext>
            </a:extLst>
          </p:cNvPr>
          <p:cNvPicPr>
            <a:picLocks noChangeAspect="1"/>
          </p:cNvPicPr>
          <p:nvPr/>
        </p:nvPicPr>
        <p:blipFill>
          <a:blip r:embed="rId3"/>
          <a:stretch>
            <a:fillRect/>
          </a:stretch>
        </p:blipFill>
        <p:spPr>
          <a:xfrm>
            <a:off x="7014409" y="1981951"/>
            <a:ext cx="3603827" cy="2654170"/>
          </a:xfrm>
          <a:prstGeom prst="rect">
            <a:avLst/>
          </a:prstGeom>
          <a:ln w="25400">
            <a:solidFill>
              <a:schemeClr val="accent2"/>
            </a:solidFill>
          </a:ln>
        </p:spPr>
      </p:pic>
      <p:sp>
        <p:nvSpPr>
          <p:cNvPr id="8" name="TextBox 7">
            <a:extLst>
              <a:ext uri="{FF2B5EF4-FFF2-40B4-BE49-F238E27FC236}">
                <a16:creationId xmlns:a16="http://schemas.microsoft.com/office/drawing/2014/main" id="{5EA3EE66-EB8E-4A3E-A33C-00B846409AB2}"/>
              </a:ext>
            </a:extLst>
          </p:cNvPr>
          <p:cNvSpPr txBox="1"/>
          <p:nvPr/>
        </p:nvSpPr>
        <p:spPr>
          <a:xfrm>
            <a:off x="7000413" y="4725957"/>
            <a:ext cx="4899369" cy="1624435"/>
          </a:xfrm>
          <a:prstGeom prst="rect">
            <a:avLst/>
          </a:prstGeom>
          <a:solidFill>
            <a:schemeClr val="tx1"/>
          </a:solidFill>
          <a:ln w="25400">
            <a:solidFill>
              <a:schemeClr val="accent2"/>
            </a:solidFill>
          </a:ln>
        </p:spPr>
        <p:txBody>
          <a:bodyPr wrap="square">
            <a:normAutofit/>
          </a:bodyPr>
          <a:lstStyle/>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  </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D4D4D4"/>
                </a:solidFill>
                <a:effectLst/>
                <a:latin typeface="Consolas" panose="020B0609020204030204" pitchFamily="49" charset="0"/>
              </a:rPr>
              <a:t> </a:t>
            </a:r>
            <a:r>
              <a:rPr lang="en-US" sz="1600" b="0" dirty="0">
                <a:solidFill>
                  <a:srgbClr val="9CDCFE"/>
                </a:solidFill>
                <a:effectLst/>
                <a:latin typeface="Consolas" panose="020B0609020204030204" pitchFamily="49" charset="0"/>
              </a:rPr>
              <a:t>class</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specificityClass</a:t>
            </a:r>
            <a:r>
              <a:rPr lang="en-US" sz="1600" dirty="0">
                <a:solidFill>
                  <a:srgbClr val="CE9178"/>
                </a:solidFill>
                <a:latin typeface="Consolas" panose="020B0609020204030204" pitchFamily="49" charset="0"/>
              </a:rPr>
              <a:t>”</a:t>
            </a:r>
            <a:endParaRPr lang="en-US" sz="1600" b="0" dirty="0">
              <a:solidFill>
                <a:srgbClr val="D4D4D4"/>
              </a:solidFill>
              <a:effectLst/>
              <a:latin typeface="Consolas" panose="020B0609020204030204" pitchFamily="49" charset="0"/>
            </a:endParaRPr>
          </a:p>
          <a:p>
            <a:r>
              <a:rPr lang="en-US" sz="1600" dirty="0">
                <a:solidFill>
                  <a:srgbClr val="D4D4D4"/>
                </a:solidFill>
                <a:latin typeface="Consolas" panose="020B0609020204030204" pitchFamily="49" charset="0"/>
              </a:rPr>
              <a:t>     </a:t>
            </a:r>
            <a:r>
              <a:rPr lang="en-US" sz="1600" b="0" dirty="0">
                <a:solidFill>
                  <a:srgbClr val="9CDCFE"/>
                </a:solidFill>
                <a:effectLst/>
                <a:latin typeface="Consolas" panose="020B0609020204030204" pitchFamily="49" charset="0"/>
              </a:rPr>
              <a:t>id</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specificityId</a:t>
            </a:r>
            <a:r>
              <a:rPr lang="en-US" sz="1600" dirty="0">
                <a:solidFill>
                  <a:srgbClr val="CE9178"/>
                </a:solidFill>
                <a:latin typeface="Consolas" panose="020B0609020204030204" pitchFamily="49" charset="0"/>
              </a:rPr>
              <a:t>”</a:t>
            </a:r>
            <a:endParaRPr lang="en-US" sz="1600" b="0" dirty="0">
              <a:solidFill>
                <a:srgbClr val="D4D4D4"/>
              </a:solidFill>
              <a:effectLst/>
              <a:latin typeface="Consolas" panose="020B0609020204030204" pitchFamily="49" charset="0"/>
            </a:endParaRPr>
          </a:p>
          <a:p>
            <a:r>
              <a:rPr lang="en-US" sz="1600" b="0" dirty="0">
                <a:solidFill>
                  <a:srgbClr val="9CDCFE"/>
                </a:solidFill>
                <a:effectLst/>
                <a:latin typeface="Consolas" panose="020B0609020204030204" pitchFamily="49" charset="0"/>
              </a:rPr>
              <a:t>     style</a:t>
            </a:r>
            <a:r>
              <a:rPr lang="en-US" sz="1600" b="0" dirty="0">
                <a:solidFill>
                  <a:srgbClr val="D4D4D4"/>
                </a:solidFill>
                <a:effectLst/>
                <a:latin typeface="Consolas" panose="020B0609020204030204" pitchFamily="49" charset="0"/>
              </a:rPr>
              <a:t>=</a:t>
            </a:r>
            <a:r>
              <a:rPr lang="en-US" sz="1600" dirty="0">
                <a:solidFill>
                  <a:srgbClr val="CE9178"/>
                </a:solidFill>
                <a:latin typeface="Consolas" panose="020B0609020204030204" pitchFamily="49" charset="0"/>
              </a:rPr>
              <a:t>“</a:t>
            </a:r>
            <a:r>
              <a:rPr lang="en-US" sz="1600" b="0" dirty="0" err="1">
                <a:solidFill>
                  <a:srgbClr val="CE9178"/>
                </a:solidFill>
                <a:effectLst/>
                <a:latin typeface="Consolas" panose="020B0609020204030204" pitchFamily="49" charset="0"/>
              </a:rPr>
              <a:t>background-color:lightgreen</a:t>
            </a:r>
            <a:r>
              <a:rPr lang="en-US" sz="1600" b="0" dirty="0">
                <a:solidFill>
                  <a:srgbClr val="CE9178"/>
                </a:solidFill>
                <a:effectLst/>
                <a:latin typeface="Consolas" panose="020B0609020204030204" pitchFamily="49" charset="0"/>
              </a:rPr>
              <a:t>;”</a:t>
            </a:r>
            <a:r>
              <a:rPr lang="en-US" sz="1600" b="0" dirty="0">
                <a:solidFill>
                  <a:srgbClr val="808080"/>
                </a:solidFill>
                <a:effectLst/>
                <a:latin typeface="Consolas" panose="020B0609020204030204" pitchFamily="49" charset="0"/>
              </a:rPr>
              <a:t>&gt;</a:t>
            </a:r>
          </a:p>
          <a:p>
            <a:r>
              <a:rPr lang="en-US" sz="1600" dirty="0">
                <a:solidFill>
                  <a:srgbClr val="D4D4D4"/>
                </a:solidFill>
                <a:latin typeface="Consolas" panose="020B0609020204030204" pitchFamily="49" charset="0"/>
              </a:rPr>
              <a:t>     </a:t>
            </a:r>
            <a:r>
              <a:rPr lang="en-US" sz="1600" b="0" dirty="0">
                <a:solidFill>
                  <a:srgbClr val="D4D4D4"/>
                </a:solidFill>
                <a:effectLst/>
                <a:latin typeface="Consolas" panose="020B0609020204030204" pitchFamily="49" charset="0"/>
              </a:rPr>
              <a:t>This is a specificity example</a:t>
            </a:r>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p</a:t>
            </a:r>
            <a:r>
              <a:rPr lang="en-US" sz="1600" b="0" dirty="0">
                <a:solidFill>
                  <a:srgbClr val="808080"/>
                </a:solidFill>
                <a:effectLst/>
                <a:latin typeface="Consolas" panose="020B0609020204030204" pitchFamily="49" charset="0"/>
              </a:rPr>
              <a:t>&gt;</a:t>
            </a:r>
            <a:endParaRPr lang="en-US" sz="1600" dirty="0">
              <a:solidFill>
                <a:srgbClr val="D4D4D4"/>
              </a:solidFill>
              <a:latin typeface="Consolas" panose="020B0609020204030204" pitchFamily="49" charset="0"/>
            </a:endParaRPr>
          </a:p>
          <a:p>
            <a:r>
              <a:rPr lang="en-US" sz="1600" b="0" dirty="0">
                <a:solidFill>
                  <a:srgbClr val="808080"/>
                </a:solidFill>
                <a:effectLst/>
                <a:latin typeface="Consolas" panose="020B0609020204030204" pitchFamily="49" charset="0"/>
              </a:rPr>
              <a:t>&lt;/</a:t>
            </a:r>
            <a:r>
              <a:rPr lang="en-US" sz="1600" b="0" dirty="0">
                <a:solidFill>
                  <a:srgbClr val="569CD6"/>
                </a:solidFill>
                <a:effectLst/>
                <a:latin typeface="Consolas" panose="020B0609020204030204" pitchFamily="49" charset="0"/>
              </a:rPr>
              <a:t>div</a:t>
            </a:r>
            <a:r>
              <a:rPr lang="en-US" sz="1600" b="0" dirty="0">
                <a:solidFill>
                  <a:srgbClr val="808080"/>
                </a:solidFill>
                <a:effectLst/>
                <a:latin typeface="Consolas" panose="020B0609020204030204" pitchFamily="49" charset="0"/>
              </a:rPr>
              <a:t>&gt;</a:t>
            </a: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3374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29009-67DA-4F4C-9C08-D51971A95648}"/>
              </a:ext>
            </a:extLst>
          </p:cNvPr>
          <p:cNvSpPr>
            <a:spLocks noGrp="1"/>
          </p:cNvSpPr>
          <p:nvPr>
            <p:ph type="title"/>
          </p:nvPr>
        </p:nvSpPr>
        <p:spPr>
          <a:xfrm>
            <a:off x="1097279" y="300598"/>
            <a:ext cx="10337385" cy="1450757"/>
          </a:xfrm>
        </p:spPr>
        <p:txBody>
          <a:bodyPr>
            <a:normAutofit fontScale="90000"/>
          </a:bodyPr>
          <a:lstStyle/>
          <a:p>
            <a:r>
              <a:rPr lang="en-US" dirty="0">
                <a:solidFill>
                  <a:schemeClr val="tx1"/>
                </a:solidFill>
              </a:rPr>
              <a:t>CSS – Specificity and </a:t>
            </a:r>
            <a:r>
              <a:rPr lang="en-US" dirty="0">
                <a:solidFill>
                  <a:srgbClr val="FF0000"/>
                </a:solidFill>
              </a:rPr>
              <a:t>!important </a:t>
            </a:r>
            <a:r>
              <a:rPr lang="en-US" dirty="0">
                <a:solidFill>
                  <a:schemeClr val="tx1"/>
                </a:solidFill>
              </a:rPr>
              <a:t>(4/4)</a:t>
            </a:r>
            <a:br>
              <a:rPr lang="en-US" dirty="0">
                <a:solidFill>
                  <a:schemeClr val="tx1"/>
                </a:solidFill>
              </a:rPr>
            </a:br>
            <a:r>
              <a:rPr lang="en-US" sz="1400" dirty="0">
                <a:hlinkClick r:id="rId2"/>
              </a:rPr>
              <a:t>https://developer.mozilla.org/en-US/docs/Web/CSS/Specificity</a:t>
            </a:r>
            <a:endParaRPr lang="en-US" dirty="0"/>
          </a:p>
        </p:txBody>
      </p:sp>
      <p:sp>
        <p:nvSpPr>
          <p:cNvPr id="3" name="Content Placeholder 2">
            <a:extLst>
              <a:ext uri="{FF2B5EF4-FFF2-40B4-BE49-F238E27FC236}">
                <a16:creationId xmlns:a16="http://schemas.microsoft.com/office/drawing/2014/main" id="{CFE82A15-91E4-4C3F-804D-B985E3DFE693}"/>
              </a:ext>
            </a:extLst>
          </p:cNvPr>
          <p:cNvSpPr>
            <a:spLocks noGrp="1"/>
          </p:cNvSpPr>
          <p:nvPr>
            <p:ph idx="1"/>
          </p:nvPr>
        </p:nvSpPr>
        <p:spPr>
          <a:xfrm>
            <a:off x="1548142" y="1899821"/>
            <a:ext cx="9162107" cy="4533427"/>
          </a:xfrm>
        </p:spPr>
        <p:txBody>
          <a:bodyPr anchor="ctr">
            <a:normAutofit/>
          </a:bodyPr>
          <a:lstStyle/>
          <a:p>
            <a:r>
              <a:rPr lang="en-US" sz="2800" dirty="0">
                <a:solidFill>
                  <a:schemeClr val="tx1"/>
                </a:solidFill>
              </a:rPr>
              <a:t>The</a:t>
            </a:r>
            <a:r>
              <a:rPr lang="en-US" sz="2800" dirty="0"/>
              <a:t> </a:t>
            </a:r>
            <a:r>
              <a:rPr lang="en-US" sz="2800" b="1" i="1" dirty="0">
                <a:solidFill>
                  <a:srgbClr val="FF0000"/>
                </a:solidFill>
              </a:rPr>
              <a:t>!important</a:t>
            </a:r>
            <a:r>
              <a:rPr lang="en-US" sz="2800" dirty="0"/>
              <a:t> </a:t>
            </a:r>
            <a:r>
              <a:rPr lang="en-US" sz="2800" dirty="0">
                <a:solidFill>
                  <a:schemeClr val="tx1"/>
                </a:solidFill>
              </a:rPr>
              <a:t>flag can be used to raise a </a:t>
            </a:r>
            <a:r>
              <a:rPr lang="en-US" sz="2800" b="1" i="1" dirty="0" err="1">
                <a:solidFill>
                  <a:schemeClr val="tx1"/>
                </a:solidFill>
              </a:rPr>
              <a:t>RuleSet</a:t>
            </a:r>
            <a:r>
              <a:rPr lang="en-US" sz="2800" dirty="0" err="1">
                <a:solidFill>
                  <a:schemeClr val="tx1"/>
                </a:solidFill>
              </a:rPr>
              <a:t>’s</a:t>
            </a:r>
            <a:r>
              <a:rPr lang="en-US" sz="2800" dirty="0">
                <a:solidFill>
                  <a:schemeClr val="tx1"/>
                </a:solidFill>
              </a:rPr>
              <a:t> specificity. This ensures that a style always gets applied. </a:t>
            </a:r>
          </a:p>
          <a:p>
            <a:r>
              <a:rPr lang="en-US" sz="2800" dirty="0"/>
              <a:t>          </a:t>
            </a:r>
            <a:r>
              <a:rPr lang="en-US" sz="2800" b="1" i="1" dirty="0">
                <a:solidFill>
                  <a:srgbClr val="FF0000"/>
                </a:solidFill>
              </a:rPr>
              <a:t>div { color: red !important; }  </a:t>
            </a:r>
            <a:r>
              <a:rPr lang="en-US" sz="2800" dirty="0">
                <a:solidFill>
                  <a:srgbClr val="00B050"/>
                </a:solidFill>
              </a:rPr>
              <a:t>&lt;!- - always applied - -&gt;</a:t>
            </a:r>
          </a:p>
          <a:p>
            <a:r>
              <a:rPr lang="en-US" sz="2800" dirty="0">
                <a:solidFill>
                  <a:schemeClr val="tx1"/>
                </a:solidFill>
              </a:rPr>
              <a:t>The only way to override an </a:t>
            </a:r>
            <a:r>
              <a:rPr lang="en-US" sz="2800" b="1" i="1" dirty="0">
                <a:solidFill>
                  <a:srgbClr val="FF0000"/>
                </a:solidFill>
              </a:rPr>
              <a:t>!important </a:t>
            </a:r>
            <a:r>
              <a:rPr lang="en-US" sz="2800" dirty="0">
                <a:solidFill>
                  <a:schemeClr val="tx1"/>
                </a:solidFill>
              </a:rPr>
              <a:t>flag is to apply another </a:t>
            </a:r>
            <a:r>
              <a:rPr lang="en-US" sz="2800" b="1" i="1" dirty="0">
                <a:solidFill>
                  <a:srgbClr val="FF0000"/>
                </a:solidFill>
              </a:rPr>
              <a:t>!important</a:t>
            </a:r>
            <a:r>
              <a:rPr lang="en-US" sz="2800" dirty="0">
                <a:solidFill>
                  <a:srgbClr val="FF0000"/>
                </a:solidFill>
              </a:rPr>
              <a:t> </a:t>
            </a:r>
            <a:r>
              <a:rPr lang="en-US" sz="2800" dirty="0">
                <a:solidFill>
                  <a:schemeClr val="tx1"/>
                </a:solidFill>
              </a:rPr>
              <a:t>flag on a selector with the same specificity later in the document or on a selector with greater specificity.</a:t>
            </a:r>
          </a:p>
        </p:txBody>
      </p:sp>
      <p:sp>
        <p:nvSpPr>
          <p:cNvPr id="4" name="TextBox 3">
            <a:extLst>
              <a:ext uri="{FF2B5EF4-FFF2-40B4-BE49-F238E27FC236}">
                <a16:creationId xmlns:a16="http://schemas.microsoft.com/office/drawing/2014/main" id="{BC2ACAD6-7C41-4CEA-9438-FB23562BAA37}"/>
              </a:ext>
            </a:extLst>
          </p:cNvPr>
          <p:cNvSpPr txBox="1"/>
          <p:nvPr/>
        </p:nvSpPr>
        <p:spPr>
          <a:xfrm>
            <a:off x="6096000" y="6433248"/>
            <a:ext cx="6019800" cy="369332"/>
          </a:xfrm>
          <a:prstGeom prst="rect">
            <a:avLst/>
          </a:prstGeom>
          <a:noFill/>
        </p:spPr>
        <p:txBody>
          <a:bodyPr wrap="square" rtlCol="0">
            <a:spAutoFit/>
          </a:bodyPr>
          <a:lstStyle/>
          <a:p>
            <a:pPr algn="r"/>
            <a:r>
              <a:rPr lang="en-US" dirty="0">
                <a:highlight>
                  <a:srgbClr val="FFFF00"/>
                </a:highlight>
              </a:rPr>
              <a:t>*!important is not best practice. Use Specificity instead.</a:t>
            </a:r>
          </a:p>
        </p:txBody>
      </p:sp>
    </p:spTree>
    <p:extLst>
      <p:ext uri="{BB962C8B-B14F-4D97-AF65-F5344CB8AC3E}">
        <p14:creationId xmlns:p14="http://schemas.microsoft.com/office/powerpoint/2010/main" val="18424065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9B9BDD-2017-464D-90FD-8776753C764D}"/>
              </a:ext>
            </a:extLst>
          </p:cNvPr>
          <p:cNvPicPr>
            <a:picLocks noChangeAspect="1"/>
          </p:cNvPicPr>
          <p:nvPr/>
        </p:nvPicPr>
        <p:blipFill>
          <a:blip r:embed="rId2"/>
          <a:stretch>
            <a:fillRect/>
          </a:stretch>
        </p:blipFill>
        <p:spPr>
          <a:xfrm>
            <a:off x="634753" y="677611"/>
            <a:ext cx="5224180" cy="5893786"/>
          </a:xfrm>
          <a:prstGeom prst="rect">
            <a:avLst/>
          </a:prstGeom>
          <a:ln w="25400">
            <a:solidFill>
              <a:schemeClr val="accent2"/>
            </a:solidFill>
          </a:ln>
          <a:effectLst/>
        </p:spPr>
      </p:pic>
      <p:sp>
        <p:nvSpPr>
          <p:cNvPr id="2" name="Title 1">
            <a:extLst>
              <a:ext uri="{FF2B5EF4-FFF2-40B4-BE49-F238E27FC236}">
                <a16:creationId xmlns:a16="http://schemas.microsoft.com/office/drawing/2014/main" id="{B86CE7EC-F446-4F75-B70A-1A115DAFF333}"/>
              </a:ext>
            </a:extLst>
          </p:cNvPr>
          <p:cNvSpPr>
            <a:spLocks noGrp="1"/>
          </p:cNvSpPr>
          <p:nvPr>
            <p:ph type="title"/>
          </p:nvPr>
        </p:nvSpPr>
        <p:spPr>
          <a:xfrm>
            <a:off x="2655116" y="286603"/>
            <a:ext cx="8500563" cy="1450757"/>
          </a:xfrm>
        </p:spPr>
        <p:txBody>
          <a:bodyPr>
            <a:normAutofit/>
          </a:bodyPr>
          <a:lstStyle/>
          <a:p>
            <a:pPr algn="r"/>
            <a:r>
              <a:rPr lang="en-US" sz="3700" dirty="0">
                <a:solidFill>
                  <a:schemeClr val="tx1"/>
                </a:solidFill>
              </a:rPr>
              <a:t>CSS –</a:t>
            </a:r>
            <a:r>
              <a:rPr lang="en-US" sz="3700" b="1" i="1" dirty="0">
                <a:solidFill>
                  <a:schemeClr val="tx1"/>
                </a:solidFill>
              </a:rPr>
              <a:t>Inherit</a:t>
            </a:r>
            <a:r>
              <a:rPr lang="en-US" sz="3700" dirty="0">
                <a:solidFill>
                  <a:schemeClr val="tx1"/>
                </a:solidFill>
              </a:rPr>
              <a:t> Keyword</a:t>
            </a:r>
            <a:br>
              <a:rPr lang="en-US" dirty="0"/>
            </a:br>
            <a:r>
              <a:rPr lang="en-US" sz="1400" dirty="0">
                <a:hlinkClick r:id="rId3"/>
              </a:rPr>
              <a:t>https://www.w3schools.com/cssref/css_inherit.asp</a:t>
            </a:r>
            <a:br>
              <a:rPr lang="en-US" sz="1400" dirty="0"/>
            </a:br>
            <a:r>
              <a:rPr lang="en-US" sz="1400" dirty="0">
                <a:hlinkClick r:id="rId4"/>
              </a:rPr>
              <a:t>https://developer.mozilla.org/en-US/docs/Learn/CSS/Building_blocks/Cascade_and_inheritance</a:t>
            </a:r>
            <a:br>
              <a:rPr lang="en-US" sz="1400" dirty="0"/>
            </a:br>
            <a:r>
              <a:rPr lang="en-US" sz="1400" dirty="0">
                <a:hlinkClick r:id="rId5"/>
              </a:rPr>
              <a:t>https://developer.mozilla.org/en-US/docs/Web/CSS/inheritance</a:t>
            </a:r>
            <a:endParaRPr lang="en-US" sz="1400" dirty="0"/>
          </a:p>
        </p:txBody>
      </p:sp>
      <p:sp>
        <p:nvSpPr>
          <p:cNvPr id="3" name="Content Placeholder 2">
            <a:extLst>
              <a:ext uri="{FF2B5EF4-FFF2-40B4-BE49-F238E27FC236}">
                <a16:creationId xmlns:a16="http://schemas.microsoft.com/office/drawing/2014/main" id="{27BF768E-968D-4679-9FD2-8302339A4E57}"/>
              </a:ext>
            </a:extLst>
          </p:cNvPr>
          <p:cNvSpPr>
            <a:spLocks noGrp="1"/>
          </p:cNvSpPr>
          <p:nvPr>
            <p:ph idx="1"/>
          </p:nvPr>
        </p:nvSpPr>
        <p:spPr>
          <a:xfrm>
            <a:off x="6197293" y="3270795"/>
            <a:ext cx="4958386" cy="3130005"/>
          </a:xfrm>
        </p:spPr>
        <p:txBody>
          <a:bodyPr anchor="ctr">
            <a:normAutofit fontScale="92500"/>
          </a:bodyPr>
          <a:lstStyle/>
          <a:p>
            <a:pPr marL="0" indent="0">
              <a:buNone/>
            </a:pPr>
            <a:r>
              <a:rPr lang="en-US" sz="2000" dirty="0">
                <a:solidFill>
                  <a:schemeClr val="tx1"/>
                </a:solidFill>
              </a:rPr>
              <a:t>The width, margin, padding, and border of an </a:t>
            </a:r>
            <a:r>
              <a:rPr lang="en-US" sz="2000" b="1" i="1" dirty="0">
                <a:solidFill>
                  <a:schemeClr val="tx1"/>
                </a:solidFill>
              </a:rPr>
              <a:t>element </a:t>
            </a:r>
            <a:r>
              <a:rPr lang="en-US" sz="2000" dirty="0">
                <a:solidFill>
                  <a:schemeClr val="tx1"/>
                </a:solidFill>
              </a:rPr>
              <a:t>is not automatically inherited from its parent. Some </a:t>
            </a:r>
            <a:r>
              <a:rPr lang="en-US" sz="2000" b="1" i="1" dirty="0">
                <a:solidFill>
                  <a:schemeClr val="tx1"/>
                </a:solidFill>
              </a:rPr>
              <a:t>elements</a:t>
            </a:r>
            <a:r>
              <a:rPr lang="en-US" sz="2000" dirty="0">
                <a:solidFill>
                  <a:schemeClr val="tx1"/>
                </a:solidFill>
              </a:rPr>
              <a:t> inherit but others do not.</a:t>
            </a:r>
          </a:p>
          <a:p>
            <a:pPr marL="0" indent="0">
              <a:buNone/>
            </a:pPr>
            <a:r>
              <a:rPr lang="en-US" sz="2000" dirty="0">
                <a:solidFill>
                  <a:schemeClr val="tx1"/>
                </a:solidFill>
              </a:rPr>
              <a:t>The </a:t>
            </a:r>
            <a:r>
              <a:rPr lang="en-US" sz="2000" b="1" i="1" dirty="0">
                <a:solidFill>
                  <a:schemeClr val="tx1"/>
                </a:solidFill>
              </a:rPr>
              <a:t>inherit</a:t>
            </a:r>
            <a:r>
              <a:rPr lang="en-US" sz="2000" dirty="0">
                <a:solidFill>
                  <a:schemeClr val="tx1"/>
                </a:solidFill>
              </a:rPr>
              <a:t> keyword specifies that a property </a:t>
            </a:r>
            <a:r>
              <a:rPr lang="en-US" sz="2000" u="sng" dirty="0">
                <a:solidFill>
                  <a:schemeClr val="tx1"/>
                </a:solidFill>
              </a:rPr>
              <a:t>shall</a:t>
            </a:r>
            <a:r>
              <a:rPr lang="en-US" sz="2000" dirty="0">
                <a:solidFill>
                  <a:schemeClr val="tx1"/>
                </a:solidFill>
              </a:rPr>
              <a:t> </a:t>
            </a:r>
            <a:r>
              <a:rPr lang="en-US" sz="2000" b="1" i="1" dirty="0">
                <a:solidFill>
                  <a:schemeClr val="tx1"/>
                </a:solidFill>
              </a:rPr>
              <a:t>inherit</a:t>
            </a:r>
            <a:r>
              <a:rPr lang="en-US" sz="2000" dirty="0">
                <a:solidFill>
                  <a:schemeClr val="tx1"/>
                </a:solidFill>
              </a:rPr>
              <a:t> its styling from its parent element.</a:t>
            </a:r>
          </a:p>
          <a:p>
            <a:pPr marL="0" indent="0">
              <a:buNone/>
            </a:pPr>
            <a:r>
              <a:rPr lang="en-US" sz="2000" dirty="0">
                <a:solidFill>
                  <a:schemeClr val="tx1"/>
                </a:solidFill>
              </a:rPr>
              <a:t>The </a:t>
            </a:r>
            <a:r>
              <a:rPr lang="en-US" sz="2000" b="1" i="1" dirty="0">
                <a:solidFill>
                  <a:schemeClr val="tx1"/>
                </a:solidFill>
              </a:rPr>
              <a:t>inherit</a:t>
            </a:r>
            <a:r>
              <a:rPr lang="en-US" sz="2000" dirty="0">
                <a:solidFill>
                  <a:schemeClr val="tx1"/>
                </a:solidFill>
              </a:rPr>
              <a:t> keyword can be used for any CSS property, and on any HTML </a:t>
            </a:r>
            <a:r>
              <a:rPr lang="en-US" sz="2000" b="1" i="1" dirty="0">
                <a:solidFill>
                  <a:schemeClr val="tx1"/>
                </a:solidFill>
              </a:rPr>
              <a:t>element</a:t>
            </a:r>
            <a:r>
              <a:rPr lang="en-US" sz="2000" dirty="0">
                <a:solidFill>
                  <a:schemeClr val="tx1"/>
                </a:solidFill>
              </a:rPr>
              <a:t>.</a:t>
            </a:r>
          </a:p>
        </p:txBody>
      </p:sp>
      <p:pic>
        <p:nvPicPr>
          <p:cNvPr id="6" name="Picture 5">
            <a:extLst>
              <a:ext uri="{FF2B5EF4-FFF2-40B4-BE49-F238E27FC236}">
                <a16:creationId xmlns:a16="http://schemas.microsoft.com/office/drawing/2014/main" id="{486385BE-6515-4022-9A9B-FD6B8E885CFA}"/>
              </a:ext>
            </a:extLst>
          </p:cNvPr>
          <p:cNvPicPr>
            <a:picLocks noChangeAspect="1"/>
          </p:cNvPicPr>
          <p:nvPr/>
        </p:nvPicPr>
        <p:blipFill>
          <a:blip r:embed="rId6"/>
          <a:stretch>
            <a:fillRect/>
          </a:stretch>
        </p:blipFill>
        <p:spPr>
          <a:xfrm>
            <a:off x="3158379" y="2107185"/>
            <a:ext cx="7997300" cy="1163610"/>
          </a:xfrm>
          <a:prstGeom prst="rect">
            <a:avLst/>
          </a:prstGeom>
          <a:ln w="25400">
            <a:solidFill>
              <a:schemeClr val="accent2"/>
            </a:solidFill>
          </a:ln>
          <a:effectLst/>
        </p:spPr>
      </p:pic>
    </p:spTree>
    <p:extLst>
      <p:ext uri="{BB962C8B-B14F-4D97-AF65-F5344CB8AC3E}">
        <p14:creationId xmlns:p14="http://schemas.microsoft.com/office/powerpoint/2010/main" val="2241142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3B5F-7DF7-436D-B8DE-F98814C15EED}"/>
              </a:ext>
            </a:extLst>
          </p:cNvPr>
          <p:cNvSpPr>
            <a:spLocks noGrp="1"/>
          </p:cNvSpPr>
          <p:nvPr>
            <p:ph type="title"/>
          </p:nvPr>
        </p:nvSpPr>
        <p:spPr/>
        <p:txBody>
          <a:bodyPr>
            <a:normAutofit/>
          </a:bodyPr>
          <a:lstStyle/>
          <a:p>
            <a:r>
              <a:rPr lang="en-US" dirty="0">
                <a:solidFill>
                  <a:schemeClr val="tx1"/>
                </a:solidFill>
              </a:rPr>
              <a:t>CSS – display Property</a:t>
            </a:r>
            <a:br>
              <a:rPr lang="en-US" dirty="0"/>
            </a:br>
            <a:r>
              <a:rPr lang="en-US" sz="1400" dirty="0">
                <a:hlinkClick r:id="rId2"/>
              </a:rPr>
              <a:t>https://www.w3schools.com/cssref/pr_class_display.asp</a:t>
            </a:r>
            <a:endParaRPr lang="en-US" dirty="0"/>
          </a:p>
        </p:txBody>
      </p:sp>
      <p:sp>
        <p:nvSpPr>
          <p:cNvPr id="3" name="Content Placeholder 2">
            <a:extLst>
              <a:ext uri="{FF2B5EF4-FFF2-40B4-BE49-F238E27FC236}">
                <a16:creationId xmlns:a16="http://schemas.microsoft.com/office/drawing/2014/main" id="{B5C2C4EB-F724-44B4-A710-2E9ACEF8D870}"/>
              </a:ext>
            </a:extLst>
          </p:cNvPr>
          <p:cNvSpPr>
            <a:spLocks noGrp="1"/>
          </p:cNvSpPr>
          <p:nvPr>
            <p:ph idx="1"/>
          </p:nvPr>
        </p:nvSpPr>
        <p:spPr>
          <a:xfrm>
            <a:off x="1180730" y="1899821"/>
            <a:ext cx="9974950" cy="4536490"/>
          </a:xfrm>
        </p:spPr>
        <p:txBody>
          <a:bodyPr anchor="ctr">
            <a:normAutofit/>
          </a:bodyPr>
          <a:lstStyle/>
          <a:p>
            <a:r>
              <a:rPr lang="en-US" sz="2400" dirty="0">
                <a:solidFill>
                  <a:schemeClr val="tx1"/>
                </a:solidFill>
              </a:rPr>
              <a:t>The </a:t>
            </a:r>
            <a:r>
              <a:rPr lang="en-US" sz="2400" b="1" i="1" dirty="0">
                <a:solidFill>
                  <a:schemeClr val="tx1"/>
                </a:solidFill>
              </a:rPr>
              <a:t>display </a:t>
            </a:r>
            <a:r>
              <a:rPr lang="en-US" sz="2400" dirty="0">
                <a:solidFill>
                  <a:schemeClr val="tx1"/>
                </a:solidFill>
              </a:rPr>
              <a:t>property defines the display type of an </a:t>
            </a:r>
            <a:r>
              <a:rPr lang="en-US" sz="2400" b="1" i="1" dirty="0">
                <a:solidFill>
                  <a:schemeClr val="tx1"/>
                </a:solidFill>
              </a:rPr>
              <a:t>element</a:t>
            </a:r>
            <a:r>
              <a:rPr lang="en-US" sz="2400" dirty="0">
                <a:solidFill>
                  <a:schemeClr val="tx1"/>
                </a:solidFill>
              </a:rPr>
              <a:t>. This overrides whatever default display values the property has.</a:t>
            </a:r>
          </a:p>
          <a:p>
            <a:r>
              <a:rPr lang="en-US" sz="2400" dirty="0">
                <a:solidFill>
                  <a:srgbClr val="FF0000"/>
                </a:solidFill>
              </a:rPr>
              <a:t>display: none </a:t>
            </a:r>
            <a:r>
              <a:rPr lang="en-US" sz="2400" dirty="0">
                <a:solidFill>
                  <a:schemeClr val="tx1"/>
                </a:solidFill>
              </a:rPr>
              <a:t>removes the element from the page completely.</a:t>
            </a:r>
          </a:p>
          <a:p>
            <a:r>
              <a:rPr lang="en-US" sz="2400" i="1" dirty="0">
                <a:solidFill>
                  <a:srgbClr val="FF0000"/>
                </a:solidFill>
              </a:rPr>
              <a:t>visibility: hidden </a:t>
            </a:r>
            <a:r>
              <a:rPr lang="en-US" sz="2400" dirty="0">
                <a:solidFill>
                  <a:schemeClr val="tx1"/>
                </a:solidFill>
              </a:rPr>
              <a:t>means that the tag is still given space on the page but isn't seen.</a:t>
            </a:r>
          </a:p>
          <a:p>
            <a:pPr lvl="1">
              <a:buFont typeface="Arial" panose="020B0604020202020204" pitchFamily="34" charset="0"/>
              <a:buChar char="•"/>
            </a:pPr>
            <a:r>
              <a:rPr lang="en-US" sz="2000" b="1" i="1" dirty="0">
                <a:solidFill>
                  <a:srgbClr val="FF0000"/>
                </a:solidFill>
              </a:rPr>
              <a:t>inline</a:t>
            </a:r>
            <a:r>
              <a:rPr lang="en-US" sz="2000" dirty="0"/>
              <a:t> </a:t>
            </a:r>
            <a:r>
              <a:rPr lang="en-US" sz="2000" dirty="0">
                <a:solidFill>
                  <a:schemeClr val="tx1"/>
                </a:solidFill>
              </a:rPr>
              <a:t>- Display on the same line as other elements.</a:t>
            </a:r>
          </a:p>
          <a:p>
            <a:pPr lvl="1">
              <a:buFont typeface="Arial" panose="020B0604020202020204" pitchFamily="34" charset="0"/>
              <a:buChar char="•"/>
            </a:pPr>
            <a:r>
              <a:rPr lang="en-US" sz="2000" b="1" i="1" dirty="0">
                <a:solidFill>
                  <a:srgbClr val="FF0000"/>
                </a:solidFill>
              </a:rPr>
              <a:t>block</a:t>
            </a:r>
            <a:r>
              <a:rPr lang="en-US" sz="2000" dirty="0"/>
              <a:t> </a:t>
            </a:r>
            <a:r>
              <a:rPr lang="en-US" sz="2000" dirty="0">
                <a:solidFill>
                  <a:schemeClr val="tx1"/>
                </a:solidFill>
              </a:rPr>
              <a:t>- Start on a new line.</a:t>
            </a:r>
          </a:p>
          <a:p>
            <a:pPr lvl="1">
              <a:buFont typeface="Arial" panose="020B0604020202020204" pitchFamily="34" charset="0"/>
              <a:buChar char="•"/>
            </a:pPr>
            <a:r>
              <a:rPr lang="en-US" sz="2000" b="1" i="1" dirty="0">
                <a:solidFill>
                  <a:srgbClr val="FF0000"/>
                </a:solidFill>
              </a:rPr>
              <a:t>flex</a:t>
            </a:r>
            <a:r>
              <a:rPr lang="en-US" sz="2000" dirty="0">
                <a:solidFill>
                  <a:schemeClr val="tx1"/>
                </a:solidFill>
              </a:rPr>
              <a:t> - Make the element a flexbox.</a:t>
            </a:r>
          </a:p>
          <a:p>
            <a:pPr lvl="1">
              <a:buFont typeface="Arial" panose="020B0604020202020204" pitchFamily="34" charset="0"/>
              <a:buChar char="•"/>
            </a:pPr>
            <a:r>
              <a:rPr lang="en-US" sz="2000" b="1" i="1" dirty="0">
                <a:solidFill>
                  <a:srgbClr val="FF0000"/>
                </a:solidFill>
              </a:rPr>
              <a:t>none</a:t>
            </a:r>
            <a:r>
              <a:rPr lang="en-US" sz="2000" dirty="0"/>
              <a:t> </a:t>
            </a:r>
            <a:r>
              <a:rPr lang="en-US" sz="2000" dirty="0">
                <a:solidFill>
                  <a:schemeClr val="tx1"/>
                </a:solidFill>
              </a:rPr>
              <a:t>- Do not display the element at all.</a:t>
            </a:r>
          </a:p>
        </p:txBody>
      </p:sp>
      <p:pic>
        <p:nvPicPr>
          <p:cNvPr id="4" name="Picture 3">
            <a:extLst>
              <a:ext uri="{FF2B5EF4-FFF2-40B4-BE49-F238E27FC236}">
                <a16:creationId xmlns:a16="http://schemas.microsoft.com/office/drawing/2014/main" id="{6E6D6D1B-03B0-4EDF-955E-F6939181EF84}"/>
              </a:ext>
            </a:extLst>
          </p:cNvPr>
          <p:cNvPicPr>
            <a:picLocks noChangeAspect="1"/>
          </p:cNvPicPr>
          <p:nvPr/>
        </p:nvPicPr>
        <p:blipFill>
          <a:blip r:embed="rId3"/>
          <a:stretch>
            <a:fillRect/>
          </a:stretch>
        </p:blipFill>
        <p:spPr>
          <a:xfrm>
            <a:off x="7145866" y="4603479"/>
            <a:ext cx="4069917" cy="1507761"/>
          </a:xfrm>
          <a:prstGeom prst="rect">
            <a:avLst/>
          </a:prstGeom>
          <a:ln w="25400">
            <a:solidFill>
              <a:schemeClr val="accent2"/>
            </a:solidFill>
          </a:ln>
          <a:effectLst/>
        </p:spPr>
      </p:pic>
    </p:spTree>
    <p:extLst>
      <p:ext uri="{BB962C8B-B14F-4D97-AF65-F5344CB8AC3E}">
        <p14:creationId xmlns:p14="http://schemas.microsoft.com/office/powerpoint/2010/main" val="77683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2D7E8-7B2B-4F81-A8FB-2EA44073A83F}"/>
              </a:ext>
            </a:extLst>
          </p:cNvPr>
          <p:cNvSpPr>
            <a:spLocks noGrp="1"/>
          </p:cNvSpPr>
          <p:nvPr>
            <p:ph type="title"/>
          </p:nvPr>
        </p:nvSpPr>
        <p:spPr/>
        <p:txBody>
          <a:bodyPr/>
          <a:lstStyle/>
          <a:p>
            <a:r>
              <a:rPr lang="en-US" dirty="0">
                <a:solidFill>
                  <a:schemeClr val="tx1"/>
                </a:solidFill>
              </a:rPr>
              <a:t>Preparation</a:t>
            </a:r>
          </a:p>
        </p:txBody>
      </p:sp>
      <p:sp>
        <p:nvSpPr>
          <p:cNvPr id="3" name="Content Placeholder 2">
            <a:extLst>
              <a:ext uri="{FF2B5EF4-FFF2-40B4-BE49-F238E27FC236}">
                <a16:creationId xmlns:a16="http://schemas.microsoft.com/office/drawing/2014/main" id="{8ED3779B-C6C7-4E4C-BC1C-9D6F30EF5C1E}"/>
              </a:ext>
            </a:extLst>
          </p:cNvPr>
          <p:cNvSpPr>
            <a:spLocks noGrp="1"/>
          </p:cNvSpPr>
          <p:nvPr>
            <p:ph idx="1"/>
          </p:nvPr>
        </p:nvSpPr>
        <p:spPr>
          <a:xfrm>
            <a:off x="1097280" y="1933731"/>
            <a:ext cx="10174542" cy="4467069"/>
          </a:xfrm>
        </p:spPr>
        <p:txBody>
          <a:bodyPr anchor="ctr">
            <a:normAutofit fontScale="92500" lnSpcReduction="20000"/>
          </a:bodyPr>
          <a:lstStyle/>
          <a:p>
            <a:pPr lvl="1">
              <a:buFont typeface="Arial" panose="020B0604020202020204" pitchFamily="34" charset="0"/>
              <a:buChar char="•"/>
            </a:pPr>
            <a:r>
              <a:rPr lang="en-US" sz="2400" dirty="0">
                <a:solidFill>
                  <a:schemeClr val="tx1"/>
                </a:solidFill>
              </a:rPr>
              <a:t>Create a directory, </a:t>
            </a:r>
            <a:r>
              <a:rPr lang="en-US" sz="2400" dirty="0" err="1">
                <a:solidFill>
                  <a:srgbClr val="FF0000"/>
                </a:solidFill>
              </a:rPr>
              <a:t>HtmlAndCssPractice</a:t>
            </a:r>
            <a:r>
              <a:rPr lang="en-US" sz="2400" dirty="0">
                <a:solidFill>
                  <a:schemeClr val="tx1"/>
                </a:solidFill>
              </a:rPr>
              <a:t>, in your personal repo.</a:t>
            </a:r>
          </a:p>
          <a:p>
            <a:pPr lvl="1">
              <a:buFont typeface="Arial" panose="020B0604020202020204" pitchFamily="34" charset="0"/>
              <a:buChar char="•"/>
            </a:pPr>
            <a:r>
              <a:rPr lang="en-US" sz="2400" dirty="0">
                <a:solidFill>
                  <a:schemeClr val="tx1"/>
                </a:solidFill>
              </a:rPr>
              <a:t>Right-Click the directory to open it in VS Code.</a:t>
            </a:r>
          </a:p>
          <a:p>
            <a:pPr lvl="1">
              <a:buFont typeface="Arial" panose="020B0604020202020204" pitchFamily="34" charset="0"/>
              <a:buChar char="•"/>
            </a:pPr>
            <a:r>
              <a:rPr lang="en-US" sz="2400" dirty="0">
                <a:solidFill>
                  <a:schemeClr val="tx1"/>
                </a:solidFill>
              </a:rPr>
              <a:t>Create a .html file, </a:t>
            </a:r>
            <a:r>
              <a:rPr lang="en-US" sz="2400" dirty="0">
                <a:solidFill>
                  <a:srgbClr val="FF0000"/>
                </a:solidFill>
              </a:rPr>
              <a:t>HtmlPractice.html</a:t>
            </a:r>
            <a:r>
              <a:rPr lang="en-US" sz="2400" dirty="0">
                <a:solidFill>
                  <a:schemeClr val="tx1"/>
                </a:solidFill>
              </a:rPr>
              <a:t>.</a:t>
            </a:r>
          </a:p>
          <a:p>
            <a:pPr lvl="1">
              <a:buFont typeface="Arial" panose="020B0604020202020204" pitchFamily="34" charset="0"/>
              <a:buChar char="•"/>
            </a:pPr>
            <a:r>
              <a:rPr lang="en-US" sz="2400" dirty="0">
                <a:solidFill>
                  <a:schemeClr val="tx1"/>
                </a:solidFill>
              </a:rPr>
              <a:t>In VS Code, download the extension ‘Live Server’ by </a:t>
            </a:r>
            <a:r>
              <a:rPr lang="en-US" sz="2400" dirty="0" err="1">
                <a:solidFill>
                  <a:schemeClr val="tx1"/>
                </a:solidFill>
              </a:rPr>
              <a:t>Ritwick</a:t>
            </a:r>
            <a:r>
              <a:rPr lang="en-US" sz="2400" dirty="0">
                <a:solidFill>
                  <a:schemeClr val="tx1"/>
                </a:solidFill>
              </a:rPr>
              <a:t> Dey</a:t>
            </a:r>
          </a:p>
          <a:p>
            <a:pPr lvl="1">
              <a:buFont typeface="Arial" panose="020B0604020202020204" pitchFamily="34" charset="0"/>
              <a:buChar char="•"/>
            </a:pPr>
            <a:r>
              <a:rPr lang="en-US" sz="2400" dirty="0">
                <a:solidFill>
                  <a:schemeClr val="tx1"/>
                </a:solidFill>
              </a:rPr>
              <a:t>Reload your VS Code window with CTRL + Shift + P (to open Command Palette) and Type ‘reload window’.</a:t>
            </a:r>
          </a:p>
          <a:p>
            <a:pPr lvl="1">
              <a:buFont typeface="Arial" panose="020B0604020202020204" pitchFamily="34" charset="0"/>
              <a:buChar char="•"/>
            </a:pPr>
            <a:r>
              <a:rPr lang="en-US" sz="2400" dirty="0">
                <a:solidFill>
                  <a:schemeClr val="tx1"/>
                </a:solidFill>
              </a:rPr>
              <a:t>Type ‘</a:t>
            </a:r>
            <a:r>
              <a:rPr lang="en-US" sz="2400" dirty="0">
                <a:solidFill>
                  <a:srgbClr val="FF0000"/>
                </a:solidFill>
              </a:rPr>
              <a:t>doc</a:t>
            </a:r>
            <a:r>
              <a:rPr lang="en-US" sz="2400" dirty="0">
                <a:solidFill>
                  <a:schemeClr val="tx1"/>
                </a:solidFill>
              </a:rPr>
              <a:t>’ + tab to auto-fill the </a:t>
            </a:r>
            <a:r>
              <a:rPr lang="en-US" sz="2400" dirty="0">
                <a:solidFill>
                  <a:srgbClr val="FF0000"/>
                </a:solidFill>
              </a:rPr>
              <a:t>.html</a:t>
            </a:r>
            <a:r>
              <a:rPr lang="en-US" sz="2400" dirty="0">
                <a:solidFill>
                  <a:schemeClr val="tx1"/>
                </a:solidFill>
              </a:rPr>
              <a:t> page with the HTML template.</a:t>
            </a:r>
            <a:endParaRPr lang="en-US" sz="2400" dirty="0"/>
          </a:p>
          <a:p>
            <a:pPr lvl="1">
              <a:buFont typeface="Arial" panose="020B0604020202020204" pitchFamily="34" charset="0"/>
              <a:buChar char="•"/>
            </a:pPr>
            <a:r>
              <a:rPr lang="en-US" sz="2400" dirty="0"/>
              <a:t>Add </a:t>
            </a:r>
            <a:r>
              <a:rPr lang="en-US" sz="2400" dirty="0">
                <a:solidFill>
                  <a:srgbClr val="FF0000"/>
                </a:solidFill>
              </a:rPr>
              <a:t>&lt;link </a:t>
            </a:r>
            <a:r>
              <a:rPr lang="en-US" sz="2400" dirty="0" err="1">
                <a:solidFill>
                  <a:srgbClr val="FF0000"/>
                </a:solidFill>
              </a:rPr>
              <a:t>rel</a:t>
            </a:r>
            <a:r>
              <a:rPr lang="en-US" sz="2400" dirty="0">
                <a:solidFill>
                  <a:srgbClr val="FF0000"/>
                </a:solidFill>
              </a:rPr>
              <a:t>="stylesheet" type="text/</a:t>
            </a:r>
            <a:r>
              <a:rPr lang="en-US" sz="2400" dirty="0" err="1">
                <a:solidFill>
                  <a:srgbClr val="FF0000"/>
                </a:solidFill>
              </a:rPr>
              <a:t>css</a:t>
            </a:r>
            <a:r>
              <a:rPr lang="en-US" sz="2400" dirty="0">
                <a:solidFill>
                  <a:srgbClr val="FF0000"/>
                </a:solidFill>
              </a:rPr>
              <a:t>" </a:t>
            </a:r>
            <a:r>
              <a:rPr lang="en-US" sz="2400" dirty="0" err="1">
                <a:solidFill>
                  <a:srgbClr val="FF0000"/>
                </a:solidFill>
              </a:rPr>
              <a:t>href</a:t>
            </a:r>
            <a:r>
              <a:rPr lang="en-US" sz="2400" dirty="0">
                <a:solidFill>
                  <a:srgbClr val="FF0000"/>
                </a:solidFill>
              </a:rPr>
              <a:t>="CssPractice.css" /&gt;</a:t>
            </a:r>
            <a:r>
              <a:rPr lang="en-US" sz="2400" dirty="0">
                <a:solidFill>
                  <a:schemeClr val="tx1"/>
                </a:solidFill>
              </a:rPr>
              <a:t> to the </a:t>
            </a:r>
            <a:r>
              <a:rPr lang="en-US" sz="2400" dirty="0">
                <a:solidFill>
                  <a:srgbClr val="FF0000"/>
                </a:solidFill>
              </a:rPr>
              <a:t>&lt;head&gt;</a:t>
            </a:r>
            <a:r>
              <a:rPr lang="en-US" sz="2400" dirty="0">
                <a:solidFill>
                  <a:schemeClr val="tx1"/>
                </a:solidFill>
              </a:rPr>
              <a:t> section of your </a:t>
            </a:r>
            <a:r>
              <a:rPr lang="en-US" sz="2400" dirty="0">
                <a:solidFill>
                  <a:srgbClr val="FF0000"/>
                </a:solidFill>
              </a:rPr>
              <a:t>.html</a:t>
            </a:r>
            <a:r>
              <a:rPr lang="en-US" sz="2400" dirty="0">
                <a:solidFill>
                  <a:schemeClr val="tx1"/>
                </a:solidFill>
              </a:rPr>
              <a:t> just below the </a:t>
            </a:r>
            <a:r>
              <a:rPr lang="en-US" sz="2400" dirty="0">
                <a:solidFill>
                  <a:srgbClr val="FF0000"/>
                </a:solidFill>
              </a:rPr>
              <a:t>&lt;title&gt;</a:t>
            </a:r>
            <a:r>
              <a:rPr lang="en-US" sz="2400" dirty="0">
                <a:solidFill>
                  <a:schemeClr val="tx1"/>
                </a:solidFill>
              </a:rPr>
              <a:t>.</a:t>
            </a:r>
          </a:p>
          <a:p>
            <a:pPr lvl="1">
              <a:buFont typeface="Arial" panose="020B0604020202020204" pitchFamily="34" charset="0"/>
              <a:buChar char="•"/>
            </a:pPr>
            <a:r>
              <a:rPr lang="en-US" sz="2400" dirty="0">
                <a:solidFill>
                  <a:schemeClr val="tx1"/>
                </a:solidFill>
              </a:rPr>
              <a:t>Create a file, </a:t>
            </a:r>
            <a:r>
              <a:rPr lang="en-US" sz="2400" dirty="0">
                <a:solidFill>
                  <a:srgbClr val="FF0000"/>
                </a:solidFill>
              </a:rPr>
              <a:t>CssPractice.css</a:t>
            </a:r>
            <a:r>
              <a:rPr lang="en-US" sz="2400" dirty="0">
                <a:solidFill>
                  <a:schemeClr val="tx1"/>
                </a:solidFill>
              </a:rPr>
              <a:t>, in the same folder as your </a:t>
            </a:r>
            <a:r>
              <a:rPr lang="en-US" sz="2400" dirty="0">
                <a:solidFill>
                  <a:srgbClr val="FF0000"/>
                </a:solidFill>
              </a:rPr>
              <a:t>HtmlPractice.html</a:t>
            </a:r>
            <a:r>
              <a:rPr lang="en-US" sz="2400" dirty="0">
                <a:solidFill>
                  <a:schemeClr val="tx1"/>
                </a:solidFill>
              </a:rPr>
              <a:t> file.</a:t>
            </a:r>
          </a:p>
          <a:p>
            <a:pPr lvl="1">
              <a:buFont typeface="Arial" panose="020B0604020202020204" pitchFamily="34" charset="0"/>
              <a:buChar char="•"/>
            </a:pPr>
            <a:r>
              <a:rPr lang="en-US" sz="2400" dirty="0">
                <a:solidFill>
                  <a:schemeClr val="tx1"/>
                </a:solidFill>
              </a:rPr>
              <a:t>Right-Click on the </a:t>
            </a:r>
            <a:r>
              <a:rPr lang="en-US" sz="2400" dirty="0">
                <a:solidFill>
                  <a:srgbClr val="FF0000"/>
                </a:solidFill>
              </a:rPr>
              <a:t>HtmlPractice.html</a:t>
            </a:r>
            <a:r>
              <a:rPr lang="en-US" sz="2400" dirty="0">
                <a:solidFill>
                  <a:schemeClr val="tx1"/>
                </a:solidFill>
              </a:rPr>
              <a:t> file in the explorer window and click ‘Open with Live Server’. This will open the </a:t>
            </a:r>
            <a:r>
              <a:rPr lang="en-US" sz="2400" dirty="0">
                <a:solidFill>
                  <a:srgbClr val="FF0000"/>
                </a:solidFill>
              </a:rPr>
              <a:t>.html</a:t>
            </a:r>
            <a:r>
              <a:rPr lang="en-US" sz="2400" dirty="0">
                <a:solidFill>
                  <a:schemeClr val="tx1"/>
                </a:solidFill>
              </a:rPr>
              <a:t> file in your browser and automatically update the browser any time your </a:t>
            </a:r>
            <a:r>
              <a:rPr lang="en-US" sz="2400" dirty="0">
                <a:solidFill>
                  <a:srgbClr val="FF0000"/>
                </a:solidFill>
              </a:rPr>
              <a:t>HtmlPractice.html</a:t>
            </a:r>
            <a:r>
              <a:rPr lang="en-US" sz="2400" dirty="0">
                <a:solidFill>
                  <a:schemeClr val="tx1"/>
                </a:solidFill>
              </a:rPr>
              <a:t> file is saved.</a:t>
            </a:r>
          </a:p>
        </p:txBody>
      </p:sp>
    </p:spTree>
    <p:extLst>
      <p:ext uri="{BB962C8B-B14F-4D97-AF65-F5344CB8AC3E}">
        <p14:creationId xmlns:p14="http://schemas.microsoft.com/office/powerpoint/2010/main" val="726237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p:txBody>
          <a:bodyPr>
            <a:normAutofit/>
          </a:bodyPr>
          <a:lstStyle/>
          <a:p>
            <a:r>
              <a:rPr lang="en-US" dirty="0">
                <a:solidFill>
                  <a:schemeClr val="tx1"/>
                </a:solidFill>
              </a:rPr>
              <a:t>CSS – </a:t>
            </a:r>
            <a:r>
              <a:rPr lang="en-US" b="1" i="1" dirty="0">
                <a:solidFill>
                  <a:schemeClr val="tx1"/>
                </a:solidFill>
              </a:rPr>
              <a:t>position</a:t>
            </a:r>
            <a:r>
              <a:rPr lang="en-US" dirty="0">
                <a:solidFill>
                  <a:schemeClr val="tx1"/>
                </a:solidFill>
              </a:rPr>
              <a:t> Property (1/2)</a:t>
            </a:r>
            <a:br>
              <a:rPr lang="en-US" dirty="0">
                <a:solidFill>
                  <a:schemeClr val="tx1"/>
                </a:solidFill>
              </a:rPr>
            </a:br>
            <a:r>
              <a:rPr lang="en-US" sz="1400" dirty="0">
                <a:hlinkClick r:id="rId2"/>
              </a:rPr>
              <a:t>https://www.w3schools.com/cssref/pr_class_position.asp</a:t>
            </a:r>
            <a:endParaRPr lang="en-US" dirty="0"/>
          </a:p>
        </p:txBody>
      </p:sp>
      <p:sp>
        <p:nvSpPr>
          <p:cNvPr id="3" name="Content Placeholder 2">
            <a:extLst>
              <a:ext uri="{FF2B5EF4-FFF2-40B4-BE49-F238E27FC236}">
                <a16:creationId xmlns:a16="http://schemas.microsoft.com/office/drawing/2014/main" id="{547771DF-CB27-48B6-B25E-937FB48FA667}"/>
              </a:ext>
            </a:extLst>
          </p:cNvPr>
          <p:cNvSpPr>
            <a:spLocks noGrp="1"/>
          </p:cNvSpPr>
          <p:nvPr>
            <p:ph idx="1"/>
          </p:nvPr>
        </p:nvSpPr>
        <p:spPr>
          <a:xfrm>
            <a:off x="1208762" y="1905002"/>
            <a:ext cx="9795353" cy="4546598"/>
          </a:xfrm>
        </p:spPr>
        <p:txBody>
          <a:bodyPr anchor="ctr">
            <a:normAutofit lnSpcReduction="10000"/>
          </a:bodyPr>
          <a:lstStyle/>
          <a:p>
            <a:r>
              <a:rPr lang="en-US" sz="2400" dirty="0">
                <a:solidFill>
                  <a:schemeClr val="tx1"/>
                </a:solidFill>
              </a:rPr>
              <a:t>The </a:t>
            </a:r>
            <a:r>
              <a:rPr lang="en-US" sz="2400" b="1" i="1" dirty="0">
                <a:solidFill>
                  <a:srgbClr val="FF0000"/>
                </a:solidFill>
              </a:rPr>
              <a:t>position</a:t>
            </a:r>
            <a:r>
              <a:rPr lang="en-US" sz="2400" dirty="0"/>
              <a:t> </a:t>
            </a:r>
            <a:r>
              <a:rPr lang="en-US" sz="2400" dirty="0">
                <a:solidFill>
                  <a:schemeClr val="tx1"/>
                </a:solidFill>
              </a:rPr>
              <a:t>property is an important property related to the layout of a webpage. It governs the flow of </a:t>
            </a:r>
            <a:r>
              <a:rPr lang="en-US" sz="2400" b="1" i="1" dirty="0">
                <a:solidFill>
                  <a:schemeClr val="tx1"/>
                </a:solidFill>
              </a:rPr>
              <a:t>elements</a:t>
            </a:r>
            <a:r>
              <a:rPr lang="en-US" sz="2400" dirty="0">
                <a:solidFill>
                  <a:schemeClr val="tx1"/>
                </a:solidFill>
              </a:rPr>
              <a:t>. You can even take </a:t>
            </a:r>
            <a:r>
              <a:rPr lang="en-US" sz="2400" b="1" i="1" dirty="0">
                <a:solidFill>
                  <a:schemeClr val="tx1"/>
                </a:solidFill>
              </a:rPr>
              <a:t>elements </a:t>
            </a:r>
            <a:r>
              <a:rPr lang="en-US" sz="2400" dirty="0">
                <a:solidFill>
                  <a:schemeClr val="tx1"/>
                </a:solidFill>
              </a:rPr>
              <a:t>out of the normal flow of the page to appear where you want.</a:t>
            </a:r>
          </a:p>
          <a:p>
            <a:r>
              <a:rPr lang="en-US" sz="2400" dirty="0">
                <a:solidFill>
                  <a:schemeClr val="tx1"/>
                </a:solidFill>
              </a:rPr>
              <a:t>Important position property values:</a:t>
            </a:r>
          </a:p>
          <a:p>
            <a:pPr lvl="1">
              <a:buFont typeface="Arial" panose="020B0604020202020204" pitchFamily="34" charset="0"/>
              <a:buChar char="•"/>
            </a:pPr>
            <a:r>
              <a:rPr lang="en-US" sz="2000" b="1" i="1" dirty="0">
                <a:solidFill>
                  <a:schemeClr val="tx1"/>
                </a:solidFill>
              </a:rPr>
              <a:t>static</a:t>
            </a:r>
            <a:r>
              <a:rPr lang="en-US" sz="2000" dirty="0">
                <a:solidFill>
                  <a:schemeClr val="tx1"/>
                </a:solidFill>
              </a:rPr>
              <a:t> – (default) the element is placed in the normal document flow</a:t>
            </a:r>
          </a:p>
          <a:p>
            <a:pPr lvl="1">
              <a:buFont typeface="Arial" panose="020B0604020202020204" pitchFamily="34" charset="0"/>
              <a:buChar char="•"/>
            </a:pPr>
            <a:r>
              <a:rPr lang="en-US" sz="2000" b="1" i="1" dirty="0">
                <a:solidFill>
                  <a:schemeClr val="tx1"/>
                </a:solidFill>
              </a:rPr>
              <a:t>relative</a:t>
            </a:r>
            <a:r>
              <a:rPr lang="en-US" sz="2000" dirty="0">
                <a:solidFill>
                  <a:schemeClr val="tx1"/>
                </a:solidFill>
              </a:rPr>
              <a:t> - the element occurs in its normal place, but can be moved around with </a:t>
            </a:r>
            <a:r>
              <a:rPr lang="en-US" sz="2000" b="1" i="1" dirty="0">
                <a:solidFill>
                  <a:schemeClr val="tx1"/>
                </a:solidFill>
              </a:rPr>
              <a:t>top</a:t>
            </a:r>
            <a:r>
              <a:rPr lang="en-US" sz="2000" dirty="0">
                <a:solidFill>
                  <a:schemeClr val="tx1"/>
                </a:solidFill>
              </a:rPr>
              <a:t>, </a:t>
            </a:r>
            <a:r>
              <a:rPr lang="en-US" sz="2000" b="1" i="1" dirty="0">
                <a:solidFill>
                  <a:schemeClr val="tx1"/>
                </a:solidFill>
              </a:rPr>
              <a:t>bottom</a:t>
            </a:r>
            <a:r>
              <a:rPr lang="en-US" sz="2000" dirty="0">
                <a:solidFill>
                  <a:schemeClr val="tx1"/>
                </a:solidFill>
              </a:rPr>
              <a:t>, </a:t>
            </a:r>
            <a:r>
              <a:rPr lang="en-US" sz="2000" b="1" i="1" dirty="0">
                <a:solidFill>
                  <a:schemeClr val="tx1"/>
                </a:solidFill>
              </a:rPr>
              <a:t>left</a:t>
            </a:r>
            <a:r>
              <a:rPr lang="en-US" sz="2000" dirty="0">
                <a:solidFill>
                  <a:schemeClr val="tx1"/>
                </a:solidFill>
              </a:rPr>
              <a:t>, and </a:t>
            </a:r>
            <a:r>
              <a:rPr lang="en-US" sz="2000" b="1" i="1" dirty="0">
                <a:solidFill>
                  <a:schemeClr val="tx1"/>
                </a:solidFill>
              </a:rPr>
              <a:t>right</a:t>
            </a:r>
            <a:r>
              <a:rPr lang="en-US" sz="2000" dirty="0">
                <a:solidFill>
                  <a:schemeClr val="tx1"/>
                </a:solidFill>
              </a:rPr>
              <a:t> properties</a:t>
            </a:r>
          </a:p>
          <a:p>
            <a:pPr lvl="1">
              <a:buFont typeface="Arial" panose="020B0604020202020204" pitchFamily="34" charset="0"/>
              <a:buChar char="•"/>
            </a:pPr>
            <a:r>
              <a:rPr lang="en-US" sz="2000" b="1" i="1" dirty="0">
                <a:solidFill>
                  <a:schemeClr val="tx1"/>
                </a:solidFill>
              </a:rPr>
              <a:t>absolute</a:t>
            </a:r>
            <a:r>
              <a:rPr lang="en-US" sz="2000" dirty="0">
                <a:solidFill>
                  <a:schemeClr val="tx1"/>
                </a:solidFill>
              </a:rPr>
              <a:t> - removes the element from the normal flow of the document, fixes it in place relative to the html element or nearest positioned ancestor</a:t>
            </a:r>
          </a:p>
          <a:p>
            <a:pPr lvl="1">
              <a:buFont typeface="Arial" panose="020B0604020202020204" pitchFamily="34" charset="0"/>
              <a:buChar char="•"/>
            </a:pPr>
            <a:r>
              <a:rPr lang="en-US" sz="2000" b="1" i="1" dirty="0">
                <a:solidFill>
                  <a:schemeClr val="tx1"/>
                </a:solidFill>
              </a:rPr>
              <a:t>fixed</a:t>
            </a:r>
            <a:r>
              <a:rPr lang="en-US" sz="2000" dirty="0">
                <a:solidFill>
                  <a:schemeClr val="tx1"/>
                </a:solidFill>
              </a:rPr>
              <a:t> - fixes element in place relative to browser window.</a:t>
            </a:r>
          </a:p>
          <a:p>
            <a:pPr lvl="1">
              <a:buFont typeface="Arial" panose="020B0604020202020204" pitchFamily="34" charset="0"/>
              <a:buChar char="•"/>
            </a:pPr>
            <a:r>
              <a:rPr lang="en-US" sz="2000" b="1" i="1" dirty="0">
                <a:solidFill>
                  <a:schemeClr val="tx1"/>
                </a:solidFill>
              </a:rPr>
              <a:t>sticky</a:t>
            </a:r>
            <a:r>
              <a:rPr lang="en-US" sz="2000" dirty="0">
                <a:solidFill>
                  <a:schemeClr val="tx1"/>
                </a:solidFill>
              </a:rPr>
              <a:t> - hybrid between </a:t>
            </a:r>
            <a:r>
              <a:rPr lang="en-US" sz="2000" b="1" i="1" dirty="0">
                <a:solidFill>
                  <a:schemeClr val="tx1"/>
                </a:solidFill>
              </a:rPr>
              <a:t>relative</a:t>
            </a:r>
            <a:r>
              <a:rPr lang="en-US" sz="2000" dirty="0">
                <a:solidFill>
                  <a:schemeClr val="tx1"/>
                </a:solidFill>
              </a:rPr>
              <a:t> and </a:t>
            </a:r>
            <a:r>
              <a:rPr lang="en-US" sz="2000" b="1" i="1" dirty="0">
                <a:solidFill>
                  <a:schemeClr val="tx1"/>
                </a:solidFill>
              </a:rPr>
              <a:t>fixed</a:t>
            </a:r>
            <a:r>
              <a:rPr lang="en-US" sz="2000" dirty="0">
                <a:solidFill>
                  <a:schemeClr val="tx1"/>
                </a:solidFill>
              </a:rPr>
              <a:t>, allowing relative positioning until scrolled to a ‘threshold’ point</a:t>
            </a:r>
          </a:p>
        </p:txBody>
      </p:sp>
    </p:spTree>
    <p:extLst>
      <p:ext uri="{BB962C8B-B14F-4D97-AF65-F5344CB8AC3E}">
        <p14:creationId xmlns:p14="http://schemas.microsoft.com/office/powerpoint/2010/main" val="2537180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923636E-A93D-4F55-B32B-B51CF04611D7}"/>
              </a:ext>
            </a:extLst>
          </p:cNvPr>
          <p:cNvPicPr>
            <a:picLocks noChangeAspect="1"/>
          </p:cNvPicPr>
          <p:nvPr/>
        </p:nvPicPr>
        <p:blipFill>
          <a:blip r:embed="rId2"/>
          <a:stretch>
            <a:fillRect/>
          </a:stretch>
        </p:blipFill>
        <p:spPr>
          <a:xfrm>
            <a:off x="970844" y="464212"/>
            <a:ext cx="8725046" cy="6259585"/>
          </a:xfrm>
          <a:prstGeom prst="rect">
            <a:avLst/>
          </a:prstGeom>
          <a:ln w="25400">
            <a:solidFill>
              <a:schemeClr val="accent2"/>
            </a:solidFill>
          </a:ln>
          <a:effectLst/>
        </p:spPr>
      </p:pic>
      <p:sp>
        <p:nvSpPr>
          <p:cNvPr id="2" name="Title 1">
            <a:extLst>
              <a:ext uri="{FF2B5EF4-FFF2-40B4-BE49-F238E27FC236}">
                <a16:creationId xmlns:a16="http://schemas.microsoft.com/office/drawing/2014/main" id="{43BEA582-557F-44BF-91CF-FF3870FE645F}"/>
              </a:ext>
            </a:extLst>
          </p:cNvPr>
          <p:cNvSpPr>
            <a:spLocks noGrp="1"/>
          </p:cNvSpPr>
          <p:nvPr>
            <p:ph type="title"/>
          </p:nvPr>
        </p:nvSpPr>
        <p:spPr>
          <a:xfrm>
            <a:off x="3289040" y="584200"/>
            <a:ext cx="8034588" cy="1106996"/>
          </a:xfrm>
          <a:solidFill>
            <a:schemeClr val="bg1"/>
          </a:solidFill>
        </p:spPr>
        <p:txBody>
          <a:bodyPr>
            <a:normAutofit fontScale="90000"/>
          </a:bodyPr>
          <a:lstStyle/>
          <a:p>
            <a:pPr algn="r"/>
            <a:r>
              <a:rPr lang="en-US" dirty="0">
                <a:solidFill>
                  <a:schemeClr val="tx1"/>
                </a:solidFill>
              </a:rPr>
              <a:t>CSS – </a:t>
            </a:r>
            <a:r>
              <a:rPr lang="en-US" b="1" i="1" dirty="0">
                <a:solidFill>
                  <a:schemeClr val="tx1"/>
                </a:solidFill>
              </a:rPr>
              <a:t>position</a:t>
            </a:r>
            <a:r>
              <a:rPr lang="en-US" dirty="0">
                <a:solidFill>
                  <a:schemeClr val="tx1"/>
                </a:solidFill>
              </a:rPr>
              <a:t> Property (2/2)</a:t>
            </a:r>
            <a:br>
              <a:rPr lang="en-US" dirty="0">
                <a:solidFill>
                  <a:schemeClr val="tx1"/>
                </a:solidFill>
              </a:rPr>
            </a:br>
            <a:r>
              <a:rPr lang="en-US" sz="1600" dirty="0">
                <a:hlinkClick r:id="rId3"/>
              </a:rPr>
              <a:t>https://www.w3schools.com/cssref/pr_class_position.asp</a:t>
            </a:r>
            <a:endParaRPr lang="en-US" sz="1600" dirty="0"/>
          </a:p>
        </p:txBody>
      </p:sp>
      <p:pic>
        <p:nvPicPr>
          <p:cNvPr id="8" name="Picture 7">
            <a:extLst>
              <a:ext uri="{FF2B5EF4-FFF2-40B4-BE49-F238E27FC236}">
                <a16:creationId xmlns:a16="http://schemas.microsoft.com/office/drawing/2014/main" id="{59C1E72A-4941-437E-9D26-9311F77F8917}"/>
              </a:ext>
            </a:extLst>
          </p:cNvPr>
          <p:cNvPicPr>
            <a:picLocks noChangeAspect="1"/>
          </p:cNvPicPr>
          <p:nvPr/>
        </p:nvPicPr>
        <p:blipFill>
          <a:blip r:embed="rId4"/>
          <a:stretch>
            <a:fillRect/>
          </a:stretch>
        </p:blipFill>
        <p:spPr>
          <a:xfrm>
            <a:off x="4567226" y="1806770"/>
            <a:ext cx="6756402" cy="2432618"/>
          </a:xfrm>
          <a:prstGeom prst="rect">
            <a:avLst/>
          </a:prstGeom>
          <a:ln w="25400">
            <a:solidFill>
              <a:schemeClr val="accent2"/>
            </a:solidFill>
          </a:ln>
          <a:effectLst/>
        </p:spPr>
      </p:pic>
    </p:spTree>
    <p:extLst>
      <p:ext uri="{BB962C8B-B14F-4D97-AF65-F5344CB8AC3E}">
        <p14:creationId xmlns:p14="http://schemas.microsoft.com/office/powerpoint/2010/main" val="430066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6C777-159D-489C-8259-07A7C1338DF9}"/>
              </a:ext>
            </a:extLst>
          </p:cNvPr>
          <p:cNvSpPr>
            <a:spLocks noGrp="1"/>
          </p:cNvSpPr>
          <p:nvPr>
            <p:ph type="title"/>
          </p:nvPr>
        </p:nvSpPr>
        <p:spPr/>
        <p:txBody>
          <a:bodyPr>
            <a:normAutofit/>
          </a:bodyPr>
          <a:lstStyle/>
          <a:p>
            <a:r>
              <a:rPr lang="en-US" dirty="0">
                <a:solidFill>
                  <a:schemeClr val="tx1"/>
                </a:solidFill>
              </a:rPr>
              <a:t>CSS - Responsive Web Design</a:t>
            </a:r>
            <a:br>
              <a:rPr lang="en-US" dirty="0">
                <a:solidFill>
                  <a:schemeClr val="tx1"/>
                </a:solidFill>
              </a:rPr>
            </a:br>
            <a:r>
              <a:rPr lang="en-US" sz="1400" dirty="0">
                <a:hlinkClick r:id="rId2"/>
              </a:rPr>
              <a:t>https://developer.mozilla.org/en-US/docs/Tools/Responsive_Design_Mode</a:t>
            </a:r>
            <a:endParaRPr lang="en-US" dirty="0"/>
          </a:p>
        </p:txBody>
      </p:sp>
      <p:sp>
        <p:nvSpPr>
          <p:cNvPr id="3" name="Content Placeholder 2">
            <a:extLst>
              <a:ext uri="{FF2B5EF4-FFF2-40B4-BE49-F238E27FC236}">
                <a16:creationId xmlns:a16="http://schemas.microsoft.com/office/drawing/2014/main" id="{BC88125E-D20D-4704-970A-ABFCD3839179}"/>
              </a:ext>
            </a:extLst>
          </p:cNvPr>
          <p:cNvSpPr>
            <a:spLocks noGrp="1"/>
          </p:cNvSpPr>
          <p:nvPr>
            <p:ph idx="1"/>
          </p:nvPr>
        </p:nvSpPr>
        <p:spPr>
          <a:xfrm>
            <a:off x="1199600" y="3340361"/>
            <a:ext cx="4690733" cy="3012717"/>
          </a:xfrm>
        </p:spPr>
        <p:txBody>
          <a:bodyPr>
            <a:normAutofit/>
          </a:bodyPr>
          <a:lstStyle/>
          <a:p>
            <a:pPr lvl="1">
              <a:buFont typeface="Arial" panose="020B0604020202020204" pitchFamily="34" charset="0"/>
              <a:buChar char="•"/>
            </a:pPr>
            <a:r>
              <a:rPr lang="en-US" sz="2000" u="sng" dirty="0">
                <a:solidFill>
                  <a:schemeClr val="tx1"/>
                </a:solidFill>
              </a:rPr>
              <a:t>Fluid grid systems</a:t>
            </a:r>
            <a:r>
              <a:rPr lang="en-US" sz="2000" dirty="0">
                <a:solidFill>
                  <a:schemeClr val="tx1"/>
                </a:solidFill>
              </a:rPr>
              <a:t> make your element containers sized with </a:t>
            </a:r>
            <a:r>
              <a:rPr lang="en-US" sz="2000" b="1" i="1" dirty="0">
                <a:solidFill>
                  <a:schemeClr val="tx1"/>
                </a:solidFill>
              </a:rPr>
              <a:t>relative</a:t>
            </a:r>
            <a:r>
              <a:rPr lang="en-US" sz="2000" dirty="0">
                <a:solidFill>
                  <a:schemeClr val="tx1"/>
                </a:solidFill>
              </a:rPr>
              <a:t> units like percentages instead of absolute units</a:t>
            </a:r>
          </a:p>
          <a:p>
            <a:pPr lvl="1">
              <a:buFont typeface="Arial" panose="020B0604020202020204" pitchFamily="34" charset="0"/>
              <a:buChar char="•"/>
            </a:pPr>
            <a:r>
              <a:rPr lang="en-US" sz="2000" u="sng" dirty="0">
                <a:solidFill>
                  <a:schemeClr val="tx1"/>
                </a:solidFill>
              </a:rPr>
              <a:t>Flexible images</a:t>
            </a:r>
            <a:r>
              <a:rPr lang="en-US" sz="2000" dirty="0">
                <a:solidFill>
                  <a:schemeClr val="tx1"/>
                </a:solidFill>
              </a:rPr>
              <a:t> are sized relatively to prevent rendering outside their container.</a:t>
            </a:r>
          </a:p>
          <a:p>
            <a:pPr lvl="1">
              <a:buFont typeface="Arial" panose="020B0604020202020204" pitchFamily="34" charset="0"/>
              <a:buChar char="•"/>
            </a:pPr>
            <a:r>
              <a:rPr lang="en-US" sz="2000" u="sng" dirty="0">
                <a:solidFill>
                  <a:schemeClr val="tx1"/>
                </a:solidFill>
              </a:rPr>
              <a:t>Media queries</a:t>
            </a:r>
            <a:r>
              <a:rPr lang="en-US" sz="2000" dirty="0">
                <a:solidFill>
                  <a:schemeClr val="tx1"/>
                </a:solidFill>
              </a:rPr>
              <a:t> change CSS based on the window size</a:t>
            </a:r>
          </a:p>
        </p:txBody>
      </p:sp>
      <p:pic>
        <p:nvPicPr>
          <p:cNvPr id="1026" name="Picture 2" descr="Quick Introduction to Responsive Web Design For Beginners | Hacker ...">
            <a:extLst>
              <a:ext uri="{FF2B5EF4-FFF2-40B4-BE49-F238E27FC236}">
                <a16:creationId xmlns:a16="http://schemas.microsoft.com/office/drawing/2014/main" id="{851FEE9E-AAA0-4A56-B890-2A0FA3436B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340361"/>
            <a:ext cx="4896399" cy="2935057"/>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78D11E5-403F-46C4-8318-574ACBCD23F4}"/>
              </a:ext>
            </a:extLst>
          </p:cNvPr>
          <p:cNvSpPr/>
          <p:nvPr/>
        </p:nvSpPr>
        <p:spPr>
          <a:xfrm>
            <a:off x="1097280" y="1918118"/>
            <a:ext cx="10208026" cy="1323439"/>
          </a:xfrm>
          <a:prstGeom prst="rect">
            <a:avLst/>
          </a:prstGeom>
        </p:spPr>
        <p:txBody>
          <a:bodyPr wrap="square" anchor="ctr">
            <a:spAutoFit/>
          </a:bodyPr>
          <a:lstStyle/>
          <a:p>
            <a:r>
              <a:rPr lang="en-US" sz="2000" b="1" i="1" dirty="0"/>
              <a:t>Responsive Web Design </a:t>
            </a:r>
            <a:r>
              <a:rPr lang="en-US" sz="2000" dirty="0"/>
              <a:t>is a way of designing web pages so that they render well on any window, screen, or device size. </a:t>
            </a:r>
            <a:r>
              <a:rPr lang="en-US" sz="2000" b="1" i="1" dirty="0"/>
              <a:t>RWD</a:t>
            </a:r>
            <a:r>
              <a:rPr lang="en-US" sz="2000" dirty="0"/>
              <a:t> has become increasingly important due to the share of internet traffic conducted from cell phones and devices. There are a few ways to design web pages to change based on the size of the screen.</a:t>
            </a:r>
          </a:p>
        </p:txBody>
      </p:sp>
    </p:spTree>
    <p:extLst>
      <p:ext uri="{BB962C8B-B14F-4D97-AF65-F5344CB8AC3E}">
        <p14:creationId xmlns:p14="http://schemas.microsoft.com/office/powerpoint/2010/main" val="1975521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7D1AD-9929-4B96-AF03-656D86DFE404}"/>
              </a:ext>
            </a:extLst>
          </p:cNvPr>
          <p:cNvSpPr>
            <a:spLocks noGrp="1"/>
          </p:cNvSpPr>
          <p:nvPr>
            <p:ph type="title"/>
          </p:nvPr>
        </p:nvSpPr>
        <p:spPr/>
        <p:txBody>
          <a:bodyPr>
            <a:normAutofit/>
          </a:bodyPr>
          <a:lstStyle/>
          <a:p>
            <a:r>
              <a:rPr lang="en-US" dirty="0">
                <a:solidFill>
                  <a:schemeClr val="tx1"/>
                </a:solidFill>
              </a:rPr>
              <a:t>CSS - Media Queries</a:t>
            </a:r>
            <a:br>
              <a:rPr lang="en-US" dirty="0"/>
            </a:br>
            <a:r>
              <a:rPr lang="en-US" sz="1400" dirty="0">
                <a:hlinkClick r:id="rId2"/>
              </a:rPr>
              <a:t>https://en.wikipedia.org/wiki/Media_queries</a:t>
            </a:r>
            <a:br>
              <a:rPr lang="en-US" sz="1400" dirty="0"/>
            </a:br>
            <a:r>
              <a:rPr lang="en-US" sz="1400" dirty="0">
                <a:hlinkClick r:id="rId3"/>
              </a:rPr>
              <a:t>https://developer.mozilla.org/en-US/docs/Web/CSS/Media_Queries</a:t>
            </a:r>
            <a:endParaRPr lang="en-US" dirty="0"/>
          </a:p>
        </p:txBody>
      </p:sp>
      <p:sp>
        <p:nvSpPr>
          <p:cNvPr id="4" name="Rectangle 1">
            <a:extLst>
              <a:ext uri="{FF2B5EF4-FFF2-40B4-BE49-F238E27FC236}">
                <a16:creationId xmlns:a16="http://schemas.microsoft.com/office/drawing/2014/main" id="{0D0DD051-6A27-41EC-9ECB-96A8838A627D}"/>
              </a:ext>
            </a:extLst>
          </p:cNvPr>
          <p:cNvSpPr>
            <a:spLocks noGrp="1" noChangeArrowheads="1"/>
          </p:cNvSpPr>
          <p:nvPr>
            <p:ph idx="1"/>
          </p:nvPr>
        </p:nvSpPr>
        <p:spPr bwMode="auto">
          <a:xfrm>
            <a:off x="1066800" y="1901411"/>
            <a:ext cx="10058400" cy="1437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1" u="none" strike="noStrike" cap="none" normalizeH="0" baseline="0" dirty="0">
                <a:ln>
                  <a:noFill/>
                </a:ln>
                <a:solidFill>
                  <a:schemeClr val="tx1"/>
                </a:solidFill>
                <a:effectLst/>
                <a:latin typeface="Helvetica" panose="020B0604020202020204" pitchFamily="34" charset="0"/>
              </a:rPr>
              <a:t>Media queries </a:t>
            </a:r>
            <a:r>
              <a:rPr kumimoji="0" lang="en-US" altLang="en-US" sz="2400" b="0" i="0" u="none" strike="noStrike" cap="none" normalizeH="0" baseline="0" dirty="0">
                <a:ln>
                  <a:noFill/>
                </a:ln>
                <a:solidFill>
                  <a:schemeClr val="tx1"/>
                </a:solidFill>
                <a:effectLst/>
                <a:latin typeface="Helvetica" panose="020B0604020202020204" pitchFamily="34" charset="0"/>
              </a:rPr>
              <a:t>are a way of adapting the display of CSS for different screen sizes. They can be used to respond to different media types and features. An example of the syntax is shown below:</a:t>
            </a:r>
          </a:p>
        </p:txBody>
      </p:sp>
      <p:pic>
        <p:nvPicPr>
          <p:cNvPr id="5" name="Picture 4">
            <a:extLst>
              <a:ext uri="{FF2B5EF4-FFF2-40B4-BE49-F238E27FC236}">
                <a16:creationId xmlns:a16="http://schemas.microsoft.com/office/drawing/2014/main" id="{36C6E329-3687-4E9F-9129-C521CDCEB287}"/>
              </a:ext>
            </a:extLst>
          </p:cNvPr>
          <p:cNvPicPr>
            <a:picLocks noChangeAspect="1"/>
          </p:cNvPicPr>
          <p:nvPr/>
        </p:nvPicPr>
        <p:blipFill>
          <a:blip r:embed="rId4"/>
          <a:stretch>
            <a:fillRect/>
          </a:stretch>
        </p:blipFill>
        <p:spPr>
          <a:xfrm>
            <a:off x="3917665" y="3338987"/>
            <a:ext cx="7233322" cy="2889748"/>
          </a:xfrm>
          <a:prstGeom prst="rect">
            <a:avLst/>
          </a:prstGeom>
          <a:ln w="25400">
            <a:solidFill>
              <a:schemeClr val="accent2"/>
            </a:solidFill>
          </a:ln>
        </p:spPr>
      </p:pic>
      <p:sp>
        <p:nvSpPr>
          <p:cNvPr id="6" name="Rectangle 5">
            <a:extLst>
              <a:ext uri="{FF2B5EF4-FFF2-40B4-BE49-F238E27FC236}">
                <a16:creationId xmlns:a16="http://schemas.microsoft.com/office/drawing/2014/main" id="{D1D51940-7CE5-4507-8CCF-D5BA6DC31350}"/>
              </a:ext>
            </a:extLst>
          </p:cNvPr>
          <p:cNvSpPr/>
          <p:nvPr/>
        </p:nvSpPr>
        <p:spPr>
          <a:xfrm>
            <a:off x="1067965" y="3756261"/>
            <a:ext cx="2849700" cy="2585323"/>
          </a:xfrm>
          <a:prstGeom prst="rect">
            <a:avLst/>
          </a:prstGeom>
        </p:spPr>
        <p:txBody>
          <a:bodyPr wrap="square" anchor="ctr">
            <a:spAutoFit/>
          </a:bodyPr>
          <a:lstStyle/>
          <a:p>
            <a:pPr algn="r"/>
            <a:r>
              <a:rPr lang="en-US" dirty="0"/>
              <a:t>A media type can be declared in the </a:t>
            </a:r>
            <a:r>
              <a:rPr lang="en-US" b="1" i="1" dirty="0"/>
              <a:t>head</a:t>
            </a:r>
            <a:r>
              <a:rPr lang="en-US" dirty="0"/>
              <a:t> of an HTML document using the "</a:t>
            </a:r>
            <a:r>
              <a:rPr lang="en-US" b="1" i="1" dirty="0"/>
              <a:t>media</a:t>
            </a:r>
            <a:r>
              <a:rPr lang="en-US" dirty="0"/>
              <a:t>" </a:t>
            </a:r>
            <a:r>
              <a:rPr lang="en-US" b="1" i="1" dirty="0"/>
              <a:t>attribute</a:t>
            </a:r>
            <a:r>
              <a:rPr lang="en-US" dirty="0"/>
              <a:t> inside of a </a:t>
            </a:r>
            <a:r>
              <a:rPr lang="en-US" b="1" i="1" dirty="0">
                <a:solidFill>
                  <a:srgbClr val="FF0000"/>
                </a:solidFill>
              </a:rPr>
              <a:t>&lt;link&gt; </a:t>
            </a:r>
            <a:r>
              <a:rPr lang="en-US" dirty="0"/>
              <a:t>element. The value of the "media" </a:t>
            </a:r>
            <a:r>
              <a:rPr lang="en-US" b="1" i="1" dirty="0"/>
              <a:t>attribute</a:t>
            </a:r>
            <a:r>
              <a:rPr lang="en-US" dirty="0"/>
              <a:t> specifies how the linked document will be displayed on each device.</a:t>
            </a:r>
          </a:p>
        </p:txBody>
      </p:sp>
    </p:spTree>
    <p:extLst>
      <p:ext uri="{BB962C8B-B14F-4D97-AF65-F5344CB8AC3E}">
        <p14:creationId xmlns:p14="http://schemas.microsoft.com/office/powerpoint/2010/main" val="1885055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3918D-C390-4B96-94BA-A5C084F32BA8}"/>
              </a:ext>
            </a:extLst>
          </p:cNvPr>
          <p:cNvSpPr>
            <a:spLocks noGrp="1"/>
          </p:cNvSpPr>
          <p:nvPr>
            <p:ph type="title"/>
          </p:nvPr>
        </p:nvSpPr>
        <p:spPr/>
        <p:txBody>
          <a:bodyPr>
            <a:normAutofit/>
          </a:bodyPr>
          <a:lstStyle/>
          <a:p>
            <a:r>
              <a:rPr lang="en-US" dirty="0">
                <a:solidFill>
                  <a:schemeClr val="tx1"/>
                </a:solidFill>
              </a:rPr>
              <a:t>CSS – ‘at-rules’</a:t>
            </a:r>
            <a:br>
              <a:rPr lang="en-US" dirty="0"/>
            </a:br>
            <a:r>
              <a:rPr lang="en-US" sz="1400" dirty="0">
                <a:hlinkClick r:id="rId2"/>
              </a:rPr>
              <a:t>https://developer.mozilla.org/en-US/docs/Web/CSS/At-rule</a:t>
            </a:r>
            <a:endParaRPr lang="en-US" dirty="0"/>
          </a:p>
        </p:txBody>
      </p:sp>
      <p:sp>
        <p:nvSpPr>
          <p:cNvPr id="3" name="Content Placeholder 2">
            <a:extLst>
              <a:ext uri="{FF2B5EF4-FFF2-40B4-BE49-F238E27FC236}">
                <a16:creationId xmlns:a16="http://schemas.microsoft.com/office/drawing/2014/main" id="{F43CB3C4-57CC-4D93-8F6F-71CC4BFDF7B7}"/>
              </a:ext>
            </a:extLst>
          </p:cNvPr>
          <p:cNvSpPr>
            <a:spLocks noGrp="1"/>
          </p:cNvSpPr>
          <p:nvPr>
            <p:ph idx="1"/>
          </p:nvPr>
        </p:nvSpPr>
        <p:spPr>
          <a:xfrm>
            <a:off x="1494430" y="1892301"/>
            <a:ext cx="9661250" cy="2696701"/>
          </a:xfrm>
        </p:spPr>
        <p:txBody>
          <a:bodyPr anchor="ctr">
            <a:normAutofit fontScale="92500" lnSpcReduction="10000"/>
          </a:bodyPr>
          <a:lstStyle/>
          <a:p>
            <a:r>
              <a:rPr lang="en-US" sz="2800" dirty="0">
                <a:solidFill>
                  <a:schemeClr val="tx1"/>
                </a:solidFill>
              </a:rPr>
              <a:t>A </a:t>
            </a:r>
            <a:r>
              <a:rPr lang="en-US" sz="2800" b="1" i="1" dirty="0">
                <a:solidFill>
                  <a:schemeClr val="tx1"/>
                </a:solidFill>
              </a:rPr>
              <a:t>media query </a:t>
            </a:r>
            <a:r>
              <a:rPr lang="en-US" sz="2800" dirty="0">
                <a:solidFill>
                  <a:schemeClr val="tx1"/>
                </a:solidFill>
              </a:rPr>
              <a:t>is one type of </a:t>
            </a:r>
            <a:r>
              <a:rPr lang="en-US" sz="2800" b="1" i="1" dirty="0">
                <a:solidFill>
                  <a:schemeClr val="tx1"/>
                </a:solidFill>
              </a:rPr>
              <a:t>@rule</a:t>
            </a:r>
            <a:r>
              <a:rPr lang="en-US" sz="2800" dirty="0">
                <a:solidFill>
                  <a:schemeClr val="tx1"/>
                </a:solidFill>
              </a:rPr>
              <a:t>. </a:t>
            </a:r>
            <a:r>
              <a:rPr lang="en-US" sz="2800" b="1" i="1" dirty="0">
                <a:solidFill>
                  <a:schemeClr val="tx1"/>
                </a:solidFill>
              </a:rPr>
              <a:t>@rule</a:t>
            </a:r>
            <a:r>
              <a:rPr lang="en-US" sz="2800" dirty="0">
                <a:solidFill>
                  <a:schemeClr val="tx1"/>
                </a:solidFill>
              </a:rPr>
              <a:t>’s tell CSS what to do in some certain situation. </a:t>
            </a:r>
          </a:p>
          <a:p>
            <a:r>
              <a:rPr lang="en-US" sz="2800" dirty="0">
                <a:solidFill>
                  <a:schemeClr val="tx1"/>
                </a:solidFill>
              </a:rPr>
              <a:t>The most important </a:t>
            </a:r>
            <a:r>
              <a:rPr lang="en-US" sz="2800" b="1" i="1" dirty="0">
                <a:solidFill>
                  <a:schemeClr val="tx1"/>
                </a:solidFill>
              </a:rPr>
              <a:t>@rule</a:t>
            </a:r>
            <a:r>
              <a:rPr lang="en-US" sz="2800" dirty="0">
                <a:solidFill>
                  <a:schemeClr val="tx1"/>
                </a:solidFill>
              </a:rPr>
              <a:t>’s are:</a:t>
            </a:r>
          </a:p>
          <a:p>
            <a:pPr lvl="1">
              <a:buFont typeface="Arial" panose="020B0604020202020204" pitchFamily="34" charset="0"/>
              <a:buChar char="•"/>
            </a:pPr>
            <a:r>
              <a:rPr lang="en-US" sz="2400" b="1" i="1" dirty="0">
                <a:solidFill>
                  <a:srgbClr val="FF0000"/>
                </a:solidFill>
              </a:rPr>
              <a:t>@media </a:t>
            </a:r>
            <a:r>
              <a:rPr lang="en-US" sz="2400" dirty="0">
                <a:solidFill>
                  <a:schemeClr val="tx1"/>
                </a:solidFill>
              </a:rPr>
              <a:t>- used for media queries</a:t>
            </a:r>
          </a:p>
          <a:p>
            <a:pPr lvl="1">
              <a:buFont typeface="Arial" panose="020B0604020202020204" pitchFamily="34" charset="0"/>
              <a:buChar char="•"/>
            </a:pPr>
            <a:r>
              <a:rPr lang="en-US" sz="2400" b="1" i="1" dirty="0">
                <a:solidFill>
                  <a:srgbClr val="FF0000"/>
                </a:solidFill>
              </a:rPr>
              <a:t>@font-face </a:t>
            </a:r>
            <a:r>
              <a:rPr lang="en-US" sz="2400" dirty="0">
                <a:solidFill>
                  <a:schemeClr val="tx1"/>
                </a:solidFill>
              </a:rPr>
              <a:t>- used for defining a custom font</a:t>
            </a:r>
          </a:p>
          <a:p>
            <a:pPr lvl="1">
              <a:buFont typeface="Arial" panose="020B0604020202020204" pitchFamily="34" charset="0"/>
              <a:buChar char="•"/>
            </a:pPr>
            <a:r>
              <a:rPr lang="en-US" sz="2400" b="1" i="1" dirty="0">
                <a:solidFill>
                  <a:srgbClr val="FF0000"/>
                </a:solidFill>
              </a:rPr>
              <a:t>@keyframes </a:t>
            </a:r>
            <a:r>
              <a:rPr lang="en-US" sz="2400" dirty="0">
                <a:solidFill>
                  <a:schemeClr val="tx1"/>
                </a:solidFill>
              </a:rPr>
              <a:t>- used for animations in CSS</a:t>
            </a:r>
          </a:p>
        </p:txBody>
      </p:sp>
      <p:pic>
        <p:nvPicPr>
          <p:cNvPr id="4" name="Picture 3">
            <a:extLst>
              <a:ext uri="{FF2B5EF4-FFF2-40B4-BE49-F238E27FC236}">
                <a16:creationId xmlns:a16="http://schemas.microsoft.com/office/drawing/2014/main" id="{F71E0C4A-CF34-4545-9214-A0EC35234C87}"/>
              </a:ext>
            </a:extLst>
          </p:cNvPr>
          <p:cNvPicPr>
            <a:picLocks noChangeAspect="1"/>
          </p:cNvPicPr>
          <p:nvPr/>
        </p:nvPicPr>
        <p:blipFill>
          <a:blip r:embed="rId3"/>
          <a:stretch>
            <a:fillRect/>
          </a:stretch>
        </p:blipFill>
        <p:spPr>
          <a:xfrm>
            <a:off x="1988192" y="4589002"/>
            <a:ext cx="8276576" cy="1683958"/>
          </a:xfrm>
          <a:prstGeom prst="rect">
            <a:avLst/>
          </a:prstGeom>
          <a:ln w="25400">
            <a:solidFill>
              <a:schemeClr val="accent2"/>
            </a:solidFill>
          </a:ln>
        </p:spPr>
      </p:pic>
    </p:spTree>
    <p:extLst>
      <p:ext uri="{BB962C8B-B14F-4D97-AF65-F5344CB8AC3E}">
        <p14:creationId xmlns:p14="http://schemas.microsoft.com/office/powerpoint/2010/main" val="1413876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C3C4B-93D8-49F9-85B1-219E9F9BC22D}"/>
              </a:ext>
            </a:extLst>
          </p:cNvPr>
          <p:cNvSpPr>
            <a:spLocks noGrp="1"/>
          </p:cNvSpPr>
          <p:nvPr>
            <p:ph type="title"/>
          </p:nvPr>
        </p:nvSpPr>
        <p:spPr>
          <a:xfrm>
            <a:off x="1223888" y="286603"/>
            <a:ext cx="9931792" cy="1450757"/>
          </a:xfrm>
        </p:spPr>
        <p:txBody>
          <a:bodyPr>
            <a:normAutofit/>
          </a:bodyPr>
          <a:lstStyle/>
          <a:p>
            <a:r>
              <a:rPr lang="en-US" dirty="0">
                <a:solidFill>
                  <a:schemeClr val="tx1"/>
                </a:solidFill>
              </a:rPr>
              <a:t>Details about CSS3</a:t>
            </a:r>
            <a:br>
              <a:rPr lang="en-US">
                <a:solidFill>
                  <a:schemeClr val="tx1"/>
                </a:solidFill>
              </a:rPr>
            </a:br>
            <a:r>
              <a:rPr lang="en-US" sz="1400">
                <a:hlinkClick r:id="rId2"/>
              </a:rPr>
              <a:t>https://developer.mozilla.org/en-US/docs/Web/CSS</a:t>
            </a:r>
            <a:br>
              <a:rPr lang="en-US" sz="1400"/>
            </a:br>
            <a:r>
              <a:rPr lang="en-US" sz="1400">
                <a:hlinkClick r:id="rId3"/>
              </a:rPr>
              <a:t>https</a:t>
            </a:r>
            <a:r>
              <a:rPr lang="en-US" sz="1400" dirty="0">
                <a:hlinkClick r:id="rId3"/>
              </a:rPr>
              <a:t>://makeawebsitehub.com/css3-mega-cheat-sheet/</a:t>
            </a:r>
            <a:endParaRPr lang="en-US" dirty="0"/>
          </a:p>
        </p:txBody>
      </p:sp>
      <p:sp>
        <p:nvSpPr>
          <p:cNvPr id="3" name="Content Placeholder 2">
            <a:extLst>
              <a:ext uri="{FF2B5EF4-FFF2-40B4-BE49-F238E27FC236}">
                <a16:creationId xmlns:a16="http://schemas.microsoft.com/office/drawing/2014/main" id="{0E1F0495-6D46-4249-8D35-3B39085451E3}"/>
              </a:ext>
            </a:extLst>
          </p:cNvPr>
          <p:cNvSpPr>
            <a:spLocks noGrp="1"/>
          </p:cNvSpPr>
          <p:nvPr>
            <p:ph idx="1"/>
          </p:nvPr>
        </p:nvSpPr>
        <p:spPr>
          <a:xfrm>
            <a:off x="1174657" y="1915047"/>
            <a:ext cx="10615568" cy="4514540"/>
          </a:xfrm>
        </p:spPr>
        <p:txBody>
          <a:bodyPr anchor="ctr">
            <a:normAutofit lnSpcReduction="10000"/>
          </a:bodyPr>
          <a:lstStyle/>
          <a:p>
            <a:r>
              <a:rPr lang="en-US" sz="2400" dirty="0">
                <a:solidFill>
                  <a:schemeClr val="tx1"/>
                </a:solidFill>
              </a:rPr>
              <a:t>CSS Level 2 needed 9 years to reach the “Recommendation” status. This was because a few secondary features held back the whole specification. </a:t>
            </a:r>
          </a:p>
          <a:p>
            <a:r>
              <a:rPr lang="en-US" sz="2400" dirty="0">
                <a:solidFill>
                  <a:schemeClr val="tx1"/>
                </a:solidFill>
              </a:rPr>
              <a:t>In order to accelerate the standardization of non-problematic features, the </a:t>
            </a:r>
            <a:r>
              <a:rPr lang="en-US" sz="2400" dirty="0">
                <a:hlinkClick r:id="rId4" tooltip="http://www.w3.org/blog/CSS/"/>
              </a:rPr>
              <a:t>CSS Working Group</a:t>
            </a:r>
            <a:r>
              <a:rPr lang="en-US" sz="2400" dirty="0"/>
              <a:t> </a:t>
            </a:r>
            <a:r>
              <a:rPr lang="en-US" sz="2400" dirty="0">
                <a:solidFill>
                  <a:schemeClr val="tx1"/>
                </a:solidFill>
              </a:rPr>
              <a:t>of the W3C divided CSS in smaller components called </a:t>
            </a:r>
            <a:r>
              <a:rPr lang="en-US" sz="2400" b="1" i="1" dirty="0">
                <a:solidFill>
                  <a:schemeClr val="tx1"/>
                </a:solidFill>
              </a:rPr>
              <a:t>modules</a:t>
            </a:r>
            <a:r>
              <a:rPr lang="en-US" sz="2400" dirty="0">
                <a:solidFill>
                  <a:schemeClr val="tx1"/>
                </a:solidFill>
              </a:rPr>
              <a:t>. </a:t>
            </a:r>
          </a:p>
          <a:p>
            <a:r>
              <a:rPr lang="en-US" sz="2400" dirty="0">
                <a:solidFill>
                  <a:schemeClr val="tx1"/>
                </a:solidFill>
              </a:rPr>
              <a:t>Each of these </a:t>
            </a:r>
            <a:r>
              <a:rPr lang="en-US" sz="2400" b="1" i="1" dirty="0">
                <a:solidFill>
                  <a:schemeClr val="tx1"/>
                </a:solidFill>
              </a:rPr>
              <a:t>modules</a:t>
            </a:r>
            <a:r>
              <a:rPr lang="en-US" sz="2400" dirty="0">
                <a:solidFill>
                  <a:schemeClr val="tx1"/>
                </a:solidFill>
              </a:rPr>
              <a:t> is now an independent part of the language and moves towards standardization </a:t>
            </a:r>
            <a:r>
              <a:rPr lang="en-US" sz="2400" u="sng" dirty="0">
                <a:solidFill>
                  <a:schemeClr val="tx1"/>
                </a:solidFill>
              </a:rPr>
              <a:t>at its own pace</a:t>
            </a:r>
            <a:r>
              <a:rPr lang="en-US" sz="2400" dirty="0">
                <a:solidFill>
                  <a:schemeClr val="tx1"/>
                </a:solidFill>
              </a:rPr>
              <a:t>. </a:t>
            </a:r>
          </a:p>
          <a:p>
            <a:r>
              <a:rPr lang="en-US" sz="2400" dirty="0">
                <a:solidFill>
                  <a:schemeClr val="tx1"/>
                </a:solidFill>
              </a:rPr>
              <a:t>While some </a:t>
            </a:r>
            <a:r>
              <a:rPr lang="en-US" sz="2400" b="1" i="1" dirty="0">
                <a:solidFill>
                  <a:schemeClr val="tx1"/>
                </a:solidFill>
              </a:rPr>
              <a:t>modules</a:t>
            </a:r>
            <a:r>
              <a:rPr lang="en-US" sz="2400" dirty="0">
                <a:solidFill>
                  <a:schemeClr val="tx1"/>
                </a:solidFill>
              </a:rPr>
              <a:t> are already W3C Recommendations, others are still early working drafts. New </a:t>
            </a:r>
            <a:r>
              <a:rPr lang="en-US" sz="2400" b="1" i="1" dirty="0">
                <a:solidFill>
                  <a:schemeClr val="tx1"/>
                </a:solidFill>
              </a:rPr>
              <a:t>modules</a:t>
            </a:r>
            <a:r>
              <a:rPr lang="en-US" sz="2400" dirty="0">
                <a:solidFill>
                  <a:schemeClr val="tx1"/>
                </a:solidFill>
              </a:rPr>
              <a:t> are added when new needs are identified.</a:t>
            </a:r>
          </a:p>
          <a:p>
            <a:pPr marL="201168" lvl="1" indent="0">
              <a:buNone/>
            </a:pPr>
            <a:r>
              <a:rPr lang="en-US" sz="2400" dirty="0">
                <a:solidFill>
                  <a:schemeClr val="tx1"/>
                </a:solidFill>
                <a:highlight>
                  <a:srgbClr val="FFFF00"/>
                </a:highlight>
              </a:rPr>
              <a:t>CSS3 is still evolving but some features are available such as:</a:t>
            </a:r>
          </a:p>
          <a:p>
            <a:pPr lvl="1">
              <a:buFont typeface="Arial" panose="020B0604020202020204" pitchFamily="34" charset="0"/>
              <a:buChar char="•"/>
            </a:pPr>
            <a:r>
              <a:rPr lang="en-US" sz="2000" dirty="0">
                <a:solidFill>
                  <a:schemeClr val="tx1"/>
                </a:solidFill>
              </a:rPr>
              <a:t> rounded corners, shadows, gradients, transitions and animations, flexbox layouts</a:t>
            </a:r>
          </a:p>
        </p:txBody>
      </p:sp>
      <p:pic>
        <p:nvPicPr>
          <p:cNvPr id="2050" name="Picture 2" descr="CSS3 Mega Cheat Sheet 2015">
            <a:hlinkClick r:id="rId3"/>
            <a:extLst>
              <a:ext uri="{FF2B5EF4-FFF2-40B4-BE49-F238E27FC236}">
                <a16:creationId xmlns:a16="http://schemas.microsoft.com/office/drawing/2014/main" id="{8B396E68-F754-44B0-86B0-304BBFA6F8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813" y="0"/>
            <a:ext cx="867508" cy="6858000"/>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86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A30A7-CE2A-40C6-B5EB-B66721489F6D}"/>
              </a:ext>
            </a:extLst>
          </p:cNvPr>
          <p:cNvSpPr>
            <a:spLocks noGrp="1"/>
          </p:cNvSpPr>
          <p:nvPr>
            <p:ph type="title"/>
          </p:nvPr>
        </p:nvSpPr>
        <p:spPr>
          <a:xfrm>
            <a:off x="1226422" y="286603"/>
            <a:ext cx="6454538" cy="1450757"/>
          </a:xfrm>
        </p:spPr>
        <p:txBody>
          <a:bodyPr>
            <a:normAutofit/>
          </a:bodyPr>
          <a:lstStyle/>
          <a:p>
            <a:r>
              <a:rPr lang="en-US" dirty="0">
                <a:solidFill>
                  <a:schemeClr val="tx1"/>
                </a:solidFill>
              </a:rPr>
              <a:t>CSS – Why?</a:t>
            </a:r>
            <a:br>
              <a:rPr lang="en-US" dirty="0"/>
            </a:br>
            <a:r>
              <a:rPr lang="en-US" sz="1600" dirty="0">
                <a:hlinkClick r:id="rId2"/>
              </a:rPr>
              <a:t>https://www.w3.org/Style/CSS/learning</a:t>
            </a:r>
            <a:endParaRPr lang="en-US" sz="1600" dirty="0"/>
          </a:p>
        </p:txBody>
      </p:sp>
      <p:sp>
        <p:nvSpPr>
          <p:cNvPr id="3" name="Content Placeholder 2">
            <a:extLst>
              <a:ext uri="{FF2B5EF4-FFF2-40B4-BE49-F238E27FC236}">
                <a16:creationId xmlns:a16="http://schemas.microsoft.com/office/drawing/2014/main" id="{741A8A7F-975C-4CB9-BEFB-CC5C9974544D}"/>
              </a:ext>
            </a:extLst>
          </p:cNvPr>
          <p:cNvSpPr>
            <a:spLocks noGrp="1"/>
          </p:cNvSpPr>
          <p:nvPr>
            <p:ph idx="1"/>
          </p:nvPr>
        </p:nvSpPr>
        <p:spPr>
          <a:xfrm>
            <a:off x="1629452" y="1882588"/>
            <a:ext cx="5690082" cy="4558553"/>
          </a:xfrm>
        </p:spPr>
        <p:txBody>
          <a:bodyPr anchor="ctr">
            <a:noAutofit/>
          </a:bodyPr>
          <a:lstStyle/>
          <a:p>
            <a:pPr lvl="1">
              <a:spcBef>
                <a:spcPts val="0"/>
              </a:spcBef>
              <a:spcAft>
                <a:spcPts val="0"/>
              </a:spcAft>
              <a:buFont typeface="Arial" panose="020B0604020202020204" pitchFamily="34" charset="0"/>
              <a:buChar char="•"/>
            </a:pPr>
            <a:r>
              <a:rPr lang="en-US" sz="2000" b="1" i="1" dirty="0">
                <a:solidFill>
                  <a:schemeClr val="tx1"/>
                </a:solidFill>
              </a:rPr>
              <a:t>HTML</a:t>
            </a:r>
            <a:r>
              <a:rPr lang="en-US" sz="2000" dirty="0">
                <a:solidFill>
                  <a:schemeClr val="tx1"/>
                </a:solidFill>
              </a:rPr>
              <a:t> is not intended to be responsible for style and formatting. </a:t>
            </a:r>
          </a:p>
          <a:p>
            <a:pPr lvl="1">
              <a:spcBef>
                <a:spcPts val="0"/>
              </a:spcBef>
              <a:spcAft>
                <a:spcPts val="0"/>
              </a:spcAft>
              <a:buFont typeface="Arial" panose="020B0604020202020204" pitchFamily="34" charset="0"/>
              <a:buChar char="•"/>
            </a:pPr>
            <a:r>
              <a:rPr lang="en-US" sz="2000" dirty="0">
                <a:solidFill>
                  <a:schemeClr val="tx1"/>
                </a:solidFill>
              </a:rPr>
              <a:t>Style Formatting </a:t>
            </a:r>
            <a:r>
              <a:rPr lang="en-US" sz="2000" b="1" i="1" dirty="0">
                <a:solidFill>
                  <a:schemeClr val="tx1"/>
                </a:solidFill>
              </a:rPr>
              <a:t>tags</a:t>
            </a:r>
            <a:r>
              <a:rPr lang="en-US" sz="2000" dirty="0">
                <a:solidFill>
                  <a:schemeClr val="tx1"/>
                </a:solidFill>
              </a:rPr>
              <a:t> were added with HTML 3.2. </a:t>
            </a:r>
          </a:p>
          <a:p>
            <a:pPr lvl="1">
              <a:spcBef>
                <a:spcPts val="0"/>
              </a:spcBef>
              <a:spcAft>
                <a:spcPts val="0"/>
              </a:spcAft>
              <a:buFont typeface="Arial" panose="020B0604020202020204" pitchFamily="34" charset="0"/>
              <a:buChar char="•"/>
            </a:pPr>
            <a:r>
              <a:rPr lang="en-US" sz="2000" dirty="0">
                <a:solidFill>
                  <a:schemeClr val="tx1"/>
                </a:solidFill>
              </a:rPr>
              <a:t>Development of large websites became a laborious process with fonts and color information added to every page.</a:t>
            </a:r>
          </a:p>
          <a:p>
            <a:pPr lvl="1">
              <a:spcBef>
                <a:spcPts val="0"/>
              </a:spcBef>
              <a:spcAft>
                <a:spcPts val="0"/>
              </a:spcAft>
              <a:buFont typeface="Arial" panose="020B0604020202020204" pitchFamily="34" charset="0"/>
              <a:buChar char="•"/>
            </a:pPr>
            <a:r>
              <a:rPr lang="en-US" sz="2000" dirty="0">
                <a:solidFill>
                  <a:schemeClr val="tx1"/>
                </a:solidFill>
              </a:rPr>
              <a:t>The </a:t>
            </a:r>
            <a:r>
              <a:rPr lang="en-US" sz="2000" b="1" i="1" dirty="0">
                <a:solidFill>
                  <a:schemeClr val="tx1"/>
                </a:solidFill>
              </a:rPr>
              <a:t>World Wide Web Consortium (W3C)</a:t>
            </a:r>
            <a:r>
              <a:rPr lang="en-US" sz="2000" dirty="0">
                <a:solidFill>
                  <a:schemeClr val="tx1"/>
                </a:solidFill>
              </a:rPr>
              <a:t> created CSS to enable </a:t>
            </a:r>
            <a:r>
              <a:rPr lang="en-US" sz="2000" b="1" i="1" dirty="0">
                <a:solidFill>
                  <a:schemeClr val="tx1"/>
                </a:solidFill>
              </a:rPr>
              <a:t>separation of concerns</a:t>
            </a:r>
            <a:r>
              <a:rPr lang="en-US" sz="2000" dirty="0">
                <a:solidFill>
                  <a:schemeClr val="tx1"/>
                </a:solidFill>
              </a:rPr>
              <a:t> between structure and presentation of documents (HTML + CSS).</a:t>
            </a:r>
          </a:p>
        </p:txBody>
      </p:sp>
      <p:pic>
        <p:nvPicPr>
          <p:cNvPr id="1028" name="Picture 4" descr="Frustrated Coder">
            <a:extLst>
              <a:ext uri="{FF2B5EF4-FFF2-40B4-BE49-F238E27FC236}">
                <a16:creationId xmlns:a16="http://schemas.microsoft.com/office/drawing/2014/main" id="{0501C191-460C-473B-BDC6-3D2BF265D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794" y="435731"/>
            <a:ext cx="3872705" cy="5809057"/>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086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37174" y="286603"/>
            <a:ext cx="10631881" cy="1450757"/>
          </a:xfrm>
        </p:spPr>
        <p:txBody>
          <a:bodyPr>
            <a:normAutofit fontScale="90000"/>
          </a:bodyPr>
          <a:lstStyle/>
          <a:p>
            <a:r>
              <a:rPr lang="en-US" dirty="0">
                <a:solidFill>
                  <a:schemeClr val="tx1"/>
                </a:solidFill>
              </a:rPr>
              <a:t>CSS -  Adding Styling (1/3) - External</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6719525" y="2341469"/>
            <a:ext cx="4343400" cy="4059331"/>
          </a:xfrm>
        </p:spPr>
        <p:txBody>
          <a:bodyPr anchor="ctr">
            <a:normAutofit fontScale="92500" lnSpcReduction="20000"/>
          </a:bodyPr>
          <a:lstStyle/>
          <a:p>
            <a:pPr marL="201168" lvl="1" indent="0">
              <a:buNone/>
            </a:pPr>
            <a:r>
              <a:rPr lang="en-US" sz="2800" dirty="0">
                <a:solidFill>
                  <a:schemeClr val="tx1"/>
                </a:solidFill>
              </a:rPr>
              <a:t>Benefits of External CSS.</a:t>
            </a:r>
          </a:p>
          <a:p>
            <a:pPr lvl="1">
              <a:buFont typeface="Arial" panose="020B0604020202020204" pitchFamily="34" charset="0"/>
              <a:buChar char="•"/>
            </a:pPr>
            <a:r>
              <a:rPr lang="en-US" sz="2400" u="sng" dirty="0">
                <a:solidFill>
                  <a:schemeClr val="tx1"/>
                </a:solidFill>
              </a:rPr>
              <a:t>Separation of concerns</a:t>
            </a:r>
            <a:r>
              <a:rPr lang="en-US" sz="2400" dirty="0">
                <a:solidFill>
                  <a:schemeClr val="tx1"/>
                </a:solidFill>
              </a:rPr>
              <a:t> - HTML and CSS are in separate documents, you shouldn’t mix them in the same file.</a:t>
            </a:r>
          </a:p>
          <a:p>
            <a:pPr lvl="1">
              <a:buFont typeface="Arial" panose="020B0604020202020204" pitchFamily="34" charset="0"/>
              <a:buChar char="•"/>
            </a:pPr>
            <a:r>
              <a:rPr lang="en-US" sz="2400" u="sng" dirty="0">
                <a:solidFill>
                  <a:schemeClr val="tx1"/>
                </a:solidFill>
              </a:rPr>
              <a:t>Reusability</a:t>
            </a:r>
            <a:r>
              <a:rPr lang="en-US" sz="2400" dirty="0">
                <a:solidFill>
                  <a:schemeClr val="tx1"/>
                </a:solidFill>
              </a:rPr>
              <a:t> - the same stylesheet can be used to style many </a:t>
            </a:r>
            <a:r>
              <a:rPr lang="en-US" sz="2400" dirty="0">
                <a:solidFill>
                  <a:srgbClr val="FF0000"/>
                </a:solidFill>
              </a:rPr>
              <a:t>.html</a:t>
            </a:r>
            <a:r>
              <a:rPr lang="en-US" sz="2400" dirty="0">
                <a:solidFill>
                  <a:schemeClr val="tx1"/>
                </a:solidFill>
              </a:rPr>
              <a:t> files.</a:t>
            </a:r>
          </a:p>
          <a:p>
            <a:pPr lvl="1">
              <a:buFont typeface="Arial" panose="020B0604020202020204" pitchFamily="34" charset="0"/>
              <a:buChar char="•"/>
            </a:pPr>
            <a:r>
              <a:rPr lang="en-US" sz="2400" u="sng" dirty="0">
                <a:solidFill>
                  <a:schemeClr val="tx1"/>
                </a:solidFill>
              </a:rPr>
              <a:t>Central location</a:t>
            </a:r>
            <a:r>
              <a:rPr lang="en-US" sz="2400" dirty="0">
                <a:solidFill>
                  <a:schemeClr val="tx1"/>
                </a:solidFill>
              </a:rPr>
              <a:t> - Change styling in just one place.</a:t>
            </a:r>
          </a:p>
          <a:p>
            <a:pPr lvl="1">
              <a:buFont typeface="Arial" panose="020B0604020202020204" pitchFamily="34" charset="0"/>
              <a:buChar char="•"/>
            </a:pPr>
            <a:r>
              <a:rPr lang="en-US" sz="2400" u="sng" dirty="0">
                <a:solidFill>
                  <a:schemeClr val="tx1"/>
                </a:solidFill>
              </a:rPr>
              <a:t>Readability</a:t>
            </a:r>
            <a:r>
              <a:rPr lang="en-US" sz="2400" dirty="0">
                <a:solidFill>
                  <a:schemeClr val="tx1"/>
                </a:solidFill>
              </a:rPr>
              <a:t> - HTML becomes less cluttered, and CSS styling is easier to understand.</a:t>
            </a:r>
          </a:p>
        </p:txBody>
      </p:sp>
      <p:pic>
        <p:nvPicPr>
          <p:cNvPr id="4" name="Picture 3">
            <a:extLst>
              <a:ext uri="{FF2B5EF4-FFF2-40B4-BE49-F238E27FC236}">
                <a16:creationId xmlns:a16="http://schemas.microsoft.com/office/drawing/2014/main" id="{AE86A05C-86D1-4B38-A017-9A57F90390DA}"/>
              </a:ext>
            </a:extLst>
          </p:cNvPr>
          <p:cNvPicPr>
            <a:picLocks noChangeAspect="1"/>
          </p:cNvPicPr>
          <p:nvPr/>
        </p:nvPicPr>
        <p:blipFill rotWithShape="1">
          <a:blip r:embed="rId3"/>
          <a:srcRect b="36070"/>
          <a:stretch/>
        </p:blipFill>
        <p:spPr>
          <a:xfrm>
            <a:off x="1137175" y="4792196"/>
            <a:ext cx="5359981" cy="1347946"/>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0C2442C2-0F6A-419E-A323-1C9F6FAB3786}"/>
              </a:ext>
            </a:extLst>
          </p:cNvPr>
          <p:cNvSpPr/>
          <p:nvPr/>
        </p:nvSpPr>
        <p:spPr>
          <a:xfrm>
            <a:off x="377027" y="1910582"/>
            <a:ext cx="11437946" cy="369332"/>
          </a:xfrm>
          <a:prstGeom prst="rect">
            <a:avLst/>
          </a:prstGeom>
        </p:spPr>
        <p:txBody>
          <a:bodyPr wrap="square">
            <a:spAutoFit/>
          </a:bodyPr>
          <a:lstStyle/>
          <a:p>
            <a:pPr algn="ctr"/>
            <a:r>
              <a:rPr lang="en-US" dirty="0">
                <a:highlight>
                  <a:srgbClr val="FFFF00"/>
                </a:highlight>
              </a:rPr>
              <a:t>Styling Precedence – </a:t>
            </a:r>
            <a:r>
              <a:rPr lang="en-US" b="1" i="1" dirty="0">
                <a:highlight>
                  <a:srgbClr val="FFFF00"/>
                </a:highlight>
              </a:rPr>
              <a:t>Inline</a:t>
            </a:r>
            <a:r>
              <a:rPr lang="en-US" dirty="0">
                <a:highlight>
                  <a:srgbClr val="FFFF00"/>
                </a:highlight>
              </a:rPr>
              <a:t> overrides </a:t>
            </a:r>
            <a:r>
              <a:rPr lang="en-US" b="1" i="1" dirty="0">
                <a:highlight>
                  <a:srgbClr val="FFFF00"/>
                </a:highlight>
              </a:rPr>
              <a:t>Internal</a:t>
            </a:r>
            <a:r>
              <a:rPr lang="en-US" dirty="0">
                <a:highlight>
                  <a:srgbClr val="FFFF00"/>
                </a:highlight>
              </a:rPr>
              <a:t>. </a:t>
            </a:r>
            <a:r>
              <a:rPr lang="en-US" b="1" i="1" dirty="0">
                <a:highlight>
                  <a:srgbClr val="FFFF00"/>
                </a:highlight>
              </a:rPr>
              <a:t>Internal</a:t>
            </a:r>
            <a:r>
              <a:rPr lang="en-US" dirty="0">
                <a:highlight>
                  <a:srgbClr val="FFFF00"/>
                </a:highlight>
              </a:rPr>
              <a:t> overrides </a:t>
            </a:r>
            <a:r>
              <a:rPr lang="en-US" b="1" i="1" dirty="0">
                <a:highlight>
                  <a:srgbClr val="FFFF00"/>
                </a:highlight>
              </a:rPr>
              <a:t>External</a:t>
            </a:r>
            <a:r>
              <a:rPr lang="en-US" dirty="0">
                <a:highlight>
                  <a:srgbClr val="FFFF00"/>
                </a:highlight>
              </a:rPr>
              <a:t>. </a:t>
            </a:r>
            <a:r>
              <a:rPr lang="en-US" b="1" i="1" dirty="0">
                <a:highlight>
                  <a:srgbClr val="FFFF00"/>
                </a:highlight>
              </a:rPr>
              <a:t>External </a:t>
            </a:r>
            <a:r>
              <a:rPr lang="en-US" dirty="0">
                <a:highlight>
                  <a:srgbClr val="FFFF00"/>
                </a:highlight>
              </a:rPr>
              <a:t>overrides</a:t>
            </a:r>
            <a:r>
              <a:rPr lang="en-US" b="1" i="1" dirty="0">
                <a:highlight>
                  <a:srgbClr val="FFFF00"/>
                </a:highlight>
              </a:rPr>
              <a:t> Browser default </a:t>
            </a:r>
            <a:r>
              <a:rPr lang="en-US" dirty="0">
                <a:highlight>
                  <a:srgbClr val="FFFF00"/>
                </a:highlight>
              </a:rPr>
              <a:t>styling.</a:t>
            </a:r>
            <a:endParaRPr lang="en-US" b="1" i="1" dirty="0">
              <a:highlight>
                <a:srgbClr val="FFFF00"/>
              </a:highlight>
            </a:endParaRPr>
          </a:p>
        </p:txBody>
      </p:sp>
      <p:sp>
        <p:nvSpPr>
          <p:cNvPr id="6" name="Rectangle 5">
            <a:extLst>
              <a:ext uri="{FF2B5EF4-FFF2-40B4-BE49-F238E27FC236}">
                <a16:creationId xmlns:a16="http://schemas.microsoft.com/office/drawing/2014/main" id="{C9C765AC-A0F2-49EC-B081-78E58441247C}"/>
              </a:ext>
            </a:extLst>
          </p:cNvPr>
          <p:cNvSpPr/>
          <p:nvPr/>
        </p:nvSpPr>
        <p:spPr>
          <a:xfrm>
            <a:off x="1186893" y="2341469"/>
            <a:ext cx="5395443" cy="2325737"/>
          </a:xfrm>
          <a:prstGeom prst="rect">
            <a:avLst/>
          </a:prstGeom>
        </p:spPr>
        <p:txBody>
          <a:bodyPr wrap="square" anchor="ctr">
            <a:normAutofit/>
          </a:bodyPr>
          <a:lstStyle/>
          <a:p>
            <a:r>
              <a:rPr lang="en-US" sz="2800" dirty="0"/>
              <a:t>External </a:t>
            </a:r>
            <a:r>
              <a:rPr lang="en-US" sz="2800" dirty="0">
                <a:solidFill>
                  <a:srgbClr val="FF0000"/>
                </a:solidFill>
              </a:rPr>
              <a:t>.</a:t>
            </a:r>
            <a:r>
              <a:rPr lang="en-US" sz="2800" dirty="0" err="1">
                <a:solidFill>
                  <a:srgbClr val="FF0000"/>
                </a:solidFill>
              </a:rPr>
              <a:t>css</a:t>
            </a:r>
            <a:r>
              <a:rPr lang="en-US" sz="2800" dirty="0">
                <a:solidFill>
                  <a:srgbClr val="FF0000"/>
                </a:solidFill>
              </a:rPr>
              <a:t> </a:t>
            </a:r>
            <a:r>
              <a:rPr lang="en-US" sz="2800" dirty="0"/>
              <a:t>file (Recommended):</a:t>
            </a:r>
          </a:p>
          <a:p>
            <a:r>
              <a:rPr lang="en-US" sz="2400" dirty="0"/>
              <a:t>Include a reference to the relative location of the </a:t>
            </a:r>
            <a:r>
              <a:rPr lang="en-US" sz="2400" dirty="0">
                <a:solidFill>
                  <a:srgbClr val="FF0000"/>
                </a:solidFill>
              </a:rPr>
              <a:t>.</a:t>
            </a:r>
            <a:r>
              <a:rPr lang="en-US" sz="2400" dirty="0" err="1">
                <a:solidFill>
                  <a:srgbClr val="FF0000"/>
                </a:solidFill>
              </a:rPr>
              <a:t>css</a:t>
            </a:r>
            <a:r>
              <a:rPr lang="en-US" sz="2400" dirty="0"/>
              <a:t> file inside a </a:t>
            </a:r>
            <a:r>
              <a:rPr lang="en-US" sz="2400" dirty="0">
                <a:solidFill>
                  <a:srgbClr val="FF0000"/>
                </a:solidFill>
              </a:rPr>
              <a:t>&lt;link&gt; </a:t>
            </a:r>
            <a:r>
              <a:rPr lang="en-US" sz="2400" dirty="0"/>
              <a:t>element in the </a:t>
            </a:r>
            <a:r>
              <a:rPr lang="en-US" sz="2400" dirty="0">
                <a:solidFill>
                  <a:srgbClr val="FF0000"/>
                </a:solidFill>
              </a:rPr>
              <a:t>&lt;head&gt; </a:t>
            </a:r>
            <a:r>
              <a:rPr lang="en-US" sz="2400" dirty="0"/>
              <a:t>section.</a:t>
            </a:r>
          </a:p>
        </p:txBody>
      </p:sp>
    </p:spTree>
    <p:extLst>
      <p:ext uri="{BB962C8B-B14F-4D97-AF65-F5344CB8AC3E}">
        <p14:creationId xmlns:p14="http://schemas.microsoft.com/office/powerpoint/2010/main" val="241850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71184" y="286603"/>
            <a:ext cx="10196671" cy="1450757"/>
          </a:xfrm>
        </p:spPr>
        <p:txBody>
          <a:bodyPr>
            <a:normAutofit fontScale="90000"/>
          </a:bodyPr>
          <a:lstStyle/>
          <a:p>
            <a:r>
              <a:rPr lang="en-US" dirty="0">
                <a:solidFill>
                  <a:schemeClr val="tx1"/>
                </a:solidFill>
              </a:rPr>
              <a:t>CSS -  Adding Styling (2/3) - Internal</a:t>
            </a:r>
            <a:br>
              <a:rPr lang="en-US" dirty="0"/>
            </a:br>
            <a:r>
              <a:rPr lang="en-US" sz="16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677798" y="1899822"/>
            <a:ext cx="5106290" cy="4532050"/>
          </a:xfrm>
        </p:spPr>
        <p:txBody>
          <a:bodyPr anchor="ctr">
            <a:normAutofit/>
          </a:bodyPr>
          <a:lstStyle/>
          <a:p>
            <a:r>
              <a:rPr lang="en-US" sz="3600" b="1" i="1" dirty="0">
                <a:solidFill>
                  <a:schemeClr val="tx1"/>
                </a:solidFill>
              </a:rPr>
              <a:t>Internal</a:t>
            </a:r>
            <a:r>
              <a:rPr lang="en-US" sz="3600" dirty="0">
                <a:solidFill>
                  <a:schemeClr val="tx1"/>
                </a:solidFill>
              </a:rPr>
              <a:t> CSS :</a:t>
            </a:r>
          </a:p>
          <a:p>
            <a:pPr lvl="1">
              <a:buFont typeface="Arial" panose="020B0604020202020204" pitchFamily="34" charset="0"/>
              <a:buChar char="•"/>
            </a:pPr>
            <a:r>
              <a:rPr lang="en-US" sz="3200" dirty="0">
                <a:solidFill>
                  <a:schemeClr val="tx1"/>
                </a:solidFill>
              </a:rPr>
              <a:t>defined inside the </a:t>
            </a:r>
            <a:r>
              <a:rPr lang="en-US" sz="3200" dirty="0">
                <a:solidFill>
                  <a:srgbClr val="FF0000"/>
                </a:solidFill>
              </a:rPr>
              <a:t>&lt;style&gt; </a:t>
            </a:r>
            <a:r>
              <a:rPr lang="en-US" sz="3200" dirty="0">
                <a:solidFill>
                  <a:schemeClr val="tx1"/>
                </a:solidFill>
              </a:rPr>
              <a:t>element inside the </a:t>
            </a:r>
            <a:r>
              <a:rPr lang="en-US" sz="3200" dirty="0">
                <a:solidFill>
                  <a:srgbClr val="FF0000"/>
                </a:solidFill>
              </a:rPr>
              <a:t>&lt;head&gt;</a:t>
            </a:r>
            <a:r>
              <a:rPr lang="en-US" sz="3200" dirty="0"/>
              <a:t> </a:t>
            </a:r>
            <a:r>
              <a:rPr lang="en-US" sz="3200" dirty="0">
                <a:solidFill>
                  <a:schemeClr val="tx1"/>
                </a:solidFill>
              </a:rPr>
              <a:t>section.</a:t>
            </a:r>
          </a:p>
        </p:txBody>
      </p:sp>
      <p:pic>
        <p:nvPicPr>
          <p:cNvPr id="5" name="Picture 4">
            <a:extLst>
              <a:ext uri="{FF2B5EF4-FFF2-40B4-BE49-F238E27FC236}">
                <a16:creationId xmlns:a16="http://schemas.microsoft.com/office/drawing/2014/main" id="{1D45C4EC-34C0-44EC-9ABB-18189B4F912E}"/>
              </a:ext>
            </a:extLst>
          </p:cNvPr>
          <p:cNvPicPr>
            <a:picLocks noChangeAspect="1"/>
          </p:cNvPicPr>
          <p:nvPr/>
        </p:nvPicPr>
        <p:blipFill>
          <a:blip r:embed="rId3"/>
          <a:stretch>
            <a:fillRect/>
          </a:stretch>
        </p:blipFill>
        <p:spPr>
          <a:xfrm>
            <a:off x="7281133" y="2025086"/>
            <a:ext cx="2899330" cy="4199545"/>
          </a:xfrm>
          <a:prstGeom prst="rect">
            <a:avLst/>
          </a:prstGeom>
          <a:ln w="25400">
            <a:solidFill>
              <a:schemeClr val="accent2"/>
            </a:solidFill>
          </a:ln>
          <a:effectLst/>
        </p:spPr>
      </p:pic>
    </p:spTree>
    <p:extLst>
      <p:ext uri="{BB962C8B-B14F-4D97-AF65-F5344CB8AC3E}">
        <p14:creationId xmlns:p14="http://schemas.microsoft.com/office/powerpoint/2010/main" val="2740810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2A38A-6DE3-4FBC-B3EF-8EA830B48C54}"/>
              </a:ext>
            </a:extLst>
          </p:cNvPr>
          <p:cNvSpPr>
            <a:spLocks noGrp="1"/>
          </p:cNvSpPr>
          <p:nvPr>
            <p:ph type="title"/>
          </p:nvPr>
        </p:nvSpPr>
        <p:spPr>
          <a:xfrm>
            <a:off x="1158658" y="286603"/>
            <a:ext cx="10324155" cy="1450757"/>
          </a:xfrm>
        </p:spPr>
        <p:txBody>
          <a:bodyPr>
            <a:normAutofit/>
          </a:bodyPr>
          <a:lstStyle/>
          <a:p>
            <a:r>
              <a:rPr lang="en-US" sz="4200" dirty="0">
                <a:solidFill>
                  <a:schemeClr val="tx1"/>
                </a:solidFill>
              </a:rPr>
              <a:t>CSS -  Adding Styling (3/3) - Inline</a:t>
            </a:r>
            <a:br>
              <a:rPr lang="en-US" sz="4200" dirty="0"/>
            </a:br>
            <a:r>
              <a:rPr lang="en-US" sz="1400" dirty="0">
                <a:hlinkClick r:id="rId2"/>
              </a:rPr>
              <a:t>https://www.w3schools.com/css/css_howto.asp</a:t>
            </a:r>
            <a:endParaRPr lang="en-US" dirty="0"/>
          </a:p>
        </p:txBody>
      </p:sp>
      <p:sp>
        <p:nvSpPr>
          <p:cNvPr id="3" name="Content Placeholder 2">
            <a:extLst>
              <a:ext uri="{FF2B5EF4-FFF2-40B4-BE49-F238E27FC236}">
                <a16:creationId xmlns:a16="http://schemas.microsoft.com/office/drawing/2014/main" id="{4AC33CE1-DC9D-4ACC-AB80-E15A8C3D783E}"/>
              </a:ext>
            </a:extLst>
          </p:cNvPr>
          <p:cNvSpPr>
            <a:spLocks noGrp="1"/>
          </p:cNvSpPr>
          <p:nvPr>
            <p:ph idx="1"/>
          </p:nvPr>
        </p:nvSpPr>
        <p:spPr>
          <a:xfrm>
            <a:off x="1456214" y="1906320"/>
            <a:ext cx="9729041" cy="1582043"/>
          </a:xfrm>
        </p:spPr>
        <p:txBody>
          <a:bodyPr>
            <a:normAutofit lnSpcReduction="10000"/>
          </a:bodyPr>
          <a:lstStyle/>
          <a:p>
            <a:r>
              <a:rPr lang="en-US" sz="3200" b="1" i="1" dirty="0">
                <a:solidFill>
                  <a:schemeClr val="tx1"/>
                </a:solidFill>
              </a:rPr>
              <a:t>Inline</a:t>
            </a:r>
            <a:r>
              <a:rPr lang="en-US" sz="3200" dirty="0">
                <a:solidFill>
                  <a:schemeClr val="tx1"/>
                </a:solidFill>
              </a:rPr>
              <a:t> CSS :</a:t>
            </a:r>
          </a:p>
          <a:p>
            <a:pPr lvl="1">
              <a:buFont typeface="Arial" panose="020B0604020202020204" pitchFamily="34" charset="0"/>
              <a:buChar char="•"/>
            </a:pPr>
            <a:r>
              <a:rPr lang="en-US" sz="2800" dirty="0">
                <a:solidFill>
                  <a:schemeClr val="tx1"/>
                </a:solidFill>
              </a:rPr>
              <a:t>used to apply a unique style to a single </a:t>
            </a:r>
            <a:r>
              <a:rPr lang="en-US" sz="2800" b="1" i="1" dirty="0">
                <a:solidFill>
                  <a:schemeClr val="tx1"/>
                </a:solidFill>
              </a:rPr>
              <a:t>element</a:t>
            </a:r>
            <a:r>
              <a:rPr lang="en-US" sz="2800" dirty="0">
                <a:solidFill>
                  <a:schemeClr val="tx1"/>
                </a:solidFill>
              </a:rPr>
              <a:t>,</a:t>
            </a:r>
          </a:p>
          <a:p>
            <a:pPr lvl="1">
              <a:buFont typeface="Arial" panose="020B0604020202020204" pitchFamily="34" charset="0"/>
              <a:buChar char="•"/>
            </a:pPr>
            <a:r>
              <a:rPr lang="en-US" sz="2800" dirty="0">
                <a:solidFill>
                  <a:schemeClr val="tx1"/>
                </a:solidFill>
              </a:rPr>
              <a:t>add a </a:t>
            </a:r>
            <a:r>
              <a:rPr lang="en-US" sz="2800" b="1" i="1" dirty="0">
                <a:solidFill>
                  <a:schemeClr val="tx1"/>
                </a:solidFill>
              </a:rPr>
              <a:t>style</a:t>
            </a:r>
            <a:r>
              <a:rPr lang="en-US" sz="2800" dirty="0">
                <a:solidFill>
                  <a:schemeClr val="tx1"/>
                </a:solidFill>
              </a:rPr>
              <a:t> attribute inside the relevant </a:t>
            </a:r>
            <a:r>
              <a:rPr lang="en-US" sz="2800" b="1" i="1" dirty="0">
                <a:solidFill>
                  <a:schemeClr val="tx1"/>
                </a:solidFill>
              </a:rPr>
              <a:t>elements</a:t>
            </a:r>
            <a:r>
              <a:rPr lang="en-US" sz="2800" dirty="0">
                <a:solidFill>
                  <a:schemeClr val="tx1"/>
                </a:solidFill>
              </a:rPr>
              <a:t> opening tag.</a:t>
            </a:r>
          </a:p>
        </p:txBody>
      </p:sp>
      <p:pic>
        <p:nvPicPr>
          <p:cNvPr id="5" name="Picture 4">
            <a:extLst>
              <a:ext uri="{FF2B5EF4-FFF2-40B4-BE49-F238E27FC236}">
                <a16:creationId xmlns:a16="http://schemas.microsoft.com/office/drawing/2014/main" id="{C38FE8E8-1C7B-4FE6-83D6-6454BF8BCEBE}"/>
              </a:ext>
            </a:extLst>
          </p:cNvPr>
          <p:cNvPicPr>
            <a:picLocks noChangeAspect="1"/>
          </p:cNvPicPr>
          <p:nvPr/>
        </p:nvPicPr>
        <p:blipFill>
          <a:blip r:embed="rId3"/>
          <a:stretch>
            <a:fillRect/>
          </a:stretch>
        </p:blipFill>
        <p:spPr>
          <a:xfrm>
            <a:off x="2707640" y="3618114"/>
            <a:ext cx="6776720" cy="2584002"/>
          </a:xfrm>
          <a:prstGeom prst="rect">
            <a:avLst/>
          </a:prstGeom>
          <a:ln w="25400">
            <a:solidFill>
              <a:schemeClr val="accent2"/>
            </a:solidFill>
          </a:ln>
          <a:effectLst/>
        </p:spPr>
      </p:pic>
    </p:spTree>
    <p:extLst>
      <p:ext uri="{BB962C8B-B14F-4D97-AF65-F5344CB8AC3E}">
        <p14:creationId xmlns:p14="http://schemas.microsoft.com/office/powerpoint/2010/main" val="4145061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06B10-6AAE-4A72-A70D-E1C6B946BC56}"/>
              </a:ext>
            </a:extLst>
          </p:cNvPr>
          <p:cNvSpPr>
            <a:spLocks noGrp="1"/>
          </p:cNvSpPr>
          <p:nvPr>
            <p:ph type="title"/>
          </p:nvPr>
        </p:nvSpPr>
        <p:spPr>
          <a:xfrm>
            <a:off x="1066799" y="351023"/>
            <a:ext cx="10058400" cy="1450757"/>
          </a:xfrm>
        </p:spPr>
        <p:txBody>
          <a:bodyPr>
            <a:normAutofit/>
          </a:bodyPr>
          <a:lstStyle/>
          <a:p>
            <a:r>
              <a:rPr lang="en-US" dirty="0">
                <a:solidFill>
                  <a:schemeClr val="tx1"/>
                </a:solidFill>
              </a:rPr>
              <a:t>CSS – Syntax</a:t>
            </a:r>
            <a:br>
              <a:rPr lang="en-US" dirty="0">
                <a:solidFill>
                  <a:schemeClr val="tx1"/>
                </a:solidFill>
              </a:rPr>
            </a:br>
            <a:r>
              <a:rPr lang="en-US" sz="1400" dirty="0">
                <a:hlinkClick r:id="rId2"/>
              </a:rPr>
              <a:t>https://www.w3schools.com/css/css_syntax.asp</a:t>
            </a:r>
            <a:endParaRPr lang="en-US" dirty="0"/>
          </a:p>
        </p:txBody>
      </p:sp>
      <p:pic>
        <p:nvPicPr>
          <p:cNvPr id="4" name="Content Placeholder 3">
            <a:extLst>
              <a:ext uri="{FF2B5EF4-FFF2-40B4-BE49-F238E27FC236}">
                <a16:creationId xmlns:a16="http://schemas.microsoft.com/office/drawing/2014/main" id="{8CAD2CA8-6103-444F-A254-8391C48EC53D}"/>
              </a:ext>
            </a:extLst>
          </p:cNvPr>
          <p:cNvPicPr>
            <a:picLocks noGrp="1" noChangeAspect="1"/>
          </p:cNvPicPr>
          <p:nvPr>
            <p:ph idx="1"/>
          </p:nvPr>
        </p:nvPicPr>
        <p:blipFill>
          <a:blip r:embed="rId3"/>
          <a:stretch>
            <a:fillRect/>
          </a:stretch>
        </p:blipFill>
        <p:spPr>
          <a:xfrm>
            <a:off x="1353069" y="3153864"/>
            <a:ext cx="9485861" cy="1983862"/>
          </a:xfrm>
          <a:prstGeom prst="rect">
            <a:avLst/>
          </a:prstGeom>
        </p:spPr>
      </p:pic>
      <p:sp>
        <p:nvSpPr>
          <p:cNvPr id="5" name="Rectangle 4">
            <a:extLst>
              <a:ext uri="{FF2B5EF4-FFF2-40B4-BE49-F238E27FC236}">
                <a16:creationId xmlns:a16="http://schemas.microsoft.com/office/drawing/2014/main" id="{CF31B170-5B05-4EF4-BFF0-7B0E992C44FE}"/>
              </a:ext>
            </a:extLst>
          </p:cNvPr>
          <p:cNvSpPr/>
          <p:nvPr/>
        </p:nvSpPr>
        <p:spPr>
          <a:xfrm>
            <a:off x="1282760" y="2018689"/>
            <a:ext cx="3674935" cy="707886"/>
          </a:xfrm>
          <a:prstGeom prst="rect">
            <a:avLst/>
          </a:prstGeom>
          <a:ln w="25400">
            <a:solidFill>
              <a:schemeClr val="accent2"/>
            </a:solidFill>
          </a:ln>
        </p:spPr>
        <p:txBody>
          <a:bodyPr wrap="square" anchor="ctr">
            <a:spAutoFit/>
          </a:bodyPr>
          <a:lstStyle/>
          <a:p>
            <a:r>
              <a:rPr lang="en-US" sz="2000" dirty="0"/>
              <a:t>The </a:t>
            </a:r>
            <a:r>
              <a:rPr lang="en-US" sz="2000" b="1" i="1" dirty="0"/>
              <a:t>selector</a:t>
            </a:r>
            <a:r>
              <a:rPr lang="en-US" sz="2000" dirty="0"/>
              <a:t> points to the HTML element you want to style.</a:t>
            </a:r>
          </a:p>
        </p:txBody>
      </p:sp>
      <p:sp>
        <p:nvSpPr>
          <p:cNvPr id="6" name="Rectangle 5">
            <a:extLst>
              <a:ext uri="{FF2B5EF4-FFF2-40B4-BE49-F238E27FC236}">
                <a16:creationId xmlns:a16="http://schemas.microsoft.com/office/drawing/2014/main" id="{021624C9-2C14-4C44-9DD9-8A80DA4BC8E1}"/>
              </a:ext>
            </a:extLst>
          </p:cNvPr>
          <p:cNvSpPr/>
          <p:nvPr/>
        </p:nvSpPr>
        <p:spPr>
          <a:xfrm>
            <a:off x="6231788" y="2016986"/>
            <a:ext cx="5105039" cy="707886"/>
          </a:xfrm>
          <a:prstGeom prst="rect">
            <a:avLst/>
          </a:prstGeom>
          <a:ln w="25400">
            <a:solidFill>
              <a:schemeClr val="accent2"/>
            </a:solidFill>
          </a:ln>
        </p:spPr>
        <p:txBody>
          <a:bodyPr wrap="square" anchor="ctr">
            <a:spAutoFit/>
          </a:bodyPr>
          <a:lstStyle/>
          <a:p>
            <a:r>
              <a:rPr lang="en-US" sz="2000" dirty="0"/>
              <a:t>The </a:t>
            </a:r>
            <a:r>
              <a:rPr lang="en-US" sz="2000" b="1" i="1" dirty="0"/>
              <a:t>declaration</a:t>
            </a:r>
            <a:r>
              <a:rPr lang="en-US" sz="2000" dirty="0"/>
              <a:t> block is bounded by ‘{ }‘, contains </a:t>
            </a:r>
            <a:r>
              <a:rPr lang="en-US" sz="2000" b="1" i="1" dirty="0"/>
              <a:t>declarations</a:t>
            </a:r>
            <a:r>
              <a:rPr lang="en-US" sz="2000" dirty="0"/>
              <a:t> separated by ‘;’.</a:t>
            </a:r>
          </a:p>
        </p:txBody>
      </p:sp>
      <p:sp>
        <p:nvSpPr>
          <p:cNvPr id="7" name="Rectangle 6">
            <a:extLst>
              <a:ext uri="{FF2B5EF4-FFF2-40B4-BE49-F238E27FC236}">
                <a16:creationId xmlns:a16="http://schemas.microsoft.com/office/drawing/2014/main" id="{F64DE1B1-4BBE-4194-9EEC-8C6FE4FF979A}"/>
              </a:ext>
            </a:extLst>
          </p:cNvPr>
          <p:cNvSpPr/>
          <p:nvPr/>
        </p:nvSpPr>
        <p:spPr>
          <a:xfrm>
            <a:off x="3784600" y="5528118"/>
            <a:ext cx="6306313" cy="830997"/>
          </a:xfrm>
          <a:prstGeom prst="rect">
            <a:avLst/>
          </a:prstGeom>
          <a:solidFill>
            <a:schemeClr val="bg1"/>
          </a:solidFill>
          <a:ln w="25400">
            <a:solidFill>
              <a:schemeClr val="accent2"/>
            </a:solidFill>
          </a:ln>
        </p:spPr>
        <p:txBody>
          <a:bodyPr wrap="square" anchor="ctr">
            <a:spAutoFit/>
          </a:bodyPr>
          <a:lstStyle/>
          <a:p>
            <a:r>
              <a:rPr lang="en-US" sz="2400" dirty="0"/>
              <a:t>Each declaration includes a CSS </a:t>
            </a:r>
            <a:r>
              <a:rPr lang="en-US" sz="2400" b="1" i="1" dirty="0"/>
              <a:t>property</a:t>
            </a:r>
            <a:r>
              <a:rPr lang="en-US" sz="2400" dirty="0"/>
              <a:t> name and a </a:t>
            </a:r>
            <a:r>
              <a:rPr lang="en-US" sz="2400" b="1" i="1" dirty="0"/>
              <a:t>value</a:t>
            </a:r>
            <a:r>
              <a:rPr lang="en-US" sz="2400" dirty="0"/>
              <a:t>, separated by a colon.</a:t>
            </a:r>
          </a:p>
        </p:txBody>
      </p:sp>
      <p:sp>
        <p:nvSpPr>
          <p:cNvPr id="10" name="Left Brace 9">
            <a:extLst>
              <a:ext uri="{FF2B5EF4-FFF2-40B4-BE49-F238E27FC236}">
                <a16:creationId xmlns:a16="http://schemas.microsoft.com/office/drawing/2014/main" id="{61E4E7C5-250B-4E52-9A85-9D0B1C3CD6AD}"/>
              </a:ext>
            </a:extLst>
          </p:cNvPr>
          <p:cNvSpPr/>
          <p:nvPr/>
        </p:nvSpPr>
        <p:spPr>
          <a:xfrm rot="5400000">
            <a:off x="6587549" y="-742658"/>
            <a:ext cx="753041" cy="7688101"/>
          </a:xfrm>
          <a:prstGeom prst="leftBrace">
            <a:avLst>
              <a:gd name="adj1" fmla="val 82248"/>
              <a:gd name="adj2" fmla="val 25623"/>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Left Brace 10">
            <a:extLst>
              <a:ext uri="{FF2B5EF4-FFF2-40B4-BE49-F238E27FC236}">
                <a16:creationId xmlns:a16="http://schemas.microsoft.com/office/drawing/2014/main" id="{26C219B6-3CE2-4255-8D2A-07077F68612A}"/>
              </a:ext>
            </a:extLst>
          </p:cNvPr>
          <p:cNvSpPr/>
          <p:nvPr/>
        </p:nvSpPr>
        <p:spPr>
          <a:xfrm rot="16200000">
            <a:off x="4404915" y="3630844"/>
            <a:ext cx="813787" cy="2980761"/>
          </a:xfrm>
          <a:prstGeom prst="leftBrace">
            <a:avLst>
              <a:gd name="adj1" fmla="val 55103"/>
              <a:gd name="adj2" fmla="val 66132"/>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97E8ABDB-1F9B-4BF1-8600-D140ADEF54D9}"/>
              </a:ext>
            </a:extLst>
          </p:cNvPr>
          <p:cNvSpPr/>
          <p:nvPr/>
        </p:nvSpPr>
        <p:spPr>
          <a:xfrm rot="16200000">
            <a:off x="8024411" y="3184848"/>
            <a:ext cx="813789" cy="3872752"/>
          </a:xfrm>
          <a:prstGeom prst="leftBrace">
            <a:avLst>
              <a:gd name="adj1" fmla="val 78008"/>
              <a:gd name="adj2" fmla="val 48551"/>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nector: Elbow 14">
            <a:extLst>
              <a:ext uri="{FF2B5EF4-FFF2-40B4-BE49-F238E27FC236}">
                <a16:creationId xmlns:a16="http://schemas.microsoft.com/office/drawing/2014/main" id="{EF094E7F-B011-470D-9AE2-C7597B7AAC15}"/>
              </a:ext>
            </a:extLst>
          </p:cNvPr>
          <p:cNvCxnSpPr>
            <a:cxnSpLocks/>
            <a:stCxn id="5" idx="2"/>
            <a:endCxn id="4" idx="1"/>
          </p:cNvCxnSpPr>
          <p:nvPr/>
        </p:nvCxnSpPr>
        <p:spPr>
          <a:xfrm rot="5400000">
            <a:off x="1527039" y="2552606"/>
            <a:ext cx="1419220" cy="1767159"/>
          </a:xfrm>
          <a:prstGeom prst="bentConnector4">
            <a:avLst>
              <a:gd name="adj1" fmla="val 15054"/>
              <a:gd name="adj2" fmla="val 112936"/>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0AF8D649-6FDC-4BDF-BA9D-7DCDFB6EDA53}"/>
              </a:ext>
            </a:extLst>
          </p:cNvPr>
          <p:cNvSpPr/>
          <p:nvPr/>
        </p:nvSpPr>
        <p:spPr>
          <a:xfrm>
            <a:off x="6231788" y="492905"/>
            <a:ext cx="5105039" cy="1200329"/>
          </a:xfrm>
          <a:prstGeom prst="rect">
            <a:avLst/>
          </a:prstGeom>
          <a:ln w="25400">
            <a:solidFill>
              <a:schemeClr val="accent2"/>
            </a:solidFill>
          </a:ln>
        </p:spPr>
        <p:txBody>
          <a:bodyPr wrap="square" anchor="ctr">
            <a:spAutoFit/>
          </a:bodyPr>
          <a:lstStyle/>
          <a:p>
            <a:r>
              <a:rPr lang="en-US" sz="2400" dirty="0"/>
              <a:t>A </a:t>
            </a:r>
            <a:r>
              <a:rPr lang="en-US" sz="2400" b="1" i="1" dirty="0"/>
              <a:t>rule</a:t>
            </a:r>
            <a:r>
              <a:rPr lang="en-US" sz="2400" dirty="0"/>
              <a:t> or "</a:t>
            </a:r>
            <a:r>
              <a:rPr lang="en-US" sz="2400" b="1" dirty="0"/>
              <a:t>rule set</a:t>
            </a:r>
            <a:r>
              <a:rPr lang="en-US" sz="2400" dirty="0"/>
              <a:t>" is a statement that tells browsers how to render particular elements on an HTML page.</a:t>
            </a:r>
          </a:p>
        </p:txBody>
      </p:sp>
    </p:spTree>
    <p:extLst>
      <p:ext uri="{BB962C8B-B14F-4D97-AF65-F5344CB8AC3E}">
        <p14:creationId xmlns:p14="http://schemas.microsoft.com/office/powerpoint/2010/main" val="121288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019CB71-0691-4C29-A899-60588E802123}"/>
              </a:ext>
            </a:extLst>
          </p:cNvPr>
          <p:cNvPicPr>
            <a:picLocks noChangeAspect="1"/>
          </p:cNvPicPr>
          <p:nvPr/>
        </p:nvPicPr>
        <p:blipFill>
          <a:blip r:embed="rId2"/>
          <a:stretch>
            <a:fillRect/>
          </a:stretch>
        </p:blipFill>
        <p:spPr>
          <a:xfrm>
            <a:off x="8003572" y="4364400"/>
            <a:ext cx="2500614" cy="1330349"/>
          </a:xfrm>
          <a:prstGeom prst="rect">
            <a:avLst/>
          </a:prstGeom>
          <a:ln w="25400">
            <a:solidFill>
              <a:schemeClr val="accent2"/>
            </a:solidFill>
          </a:ln>
          <a:effectLst/>
        </p:spPr>
      </p:pic>
      <p:sp>
        <p:nvSpPr>
          <p:cNvPr id="2" name="Title 1">
            <a:extLst>
              <a:ext uri="{FF2B5EF4-FFF2-40B4-BE49-F238E27FC236}">
                <a16:creationId xmlns:a16="http://schemas.microsoft.com/office/drawing/2014/main" id="{A448FA76-15B7-47D1-9EA1-A2974EBF23B8}"/>
              </a:ext>
            </a:extLst>
          </p:cNvPr>
          <p:cNvSpPr>
            <a:spLocks noGrp="1"/>
          </p:cNvSpPr>
          <p:nvPr>
            <p:ph type="title"/>
          </p:nvPr>
        </p:nvSpPr>
        <p:spPr>
          <a:xfrm>
            <a:off x="1097280" y="286603"/>
            <a:ext cx="5109556" cy="1143720"/>
          </a:xfrm>
        </p:spPr>
        <p:txBody>
          <a:bodyPr anchor="b">
            <a:normAutofit/>
          </a:bodyPr>
          <a:lstStyle/>
          <a:p>
            <a:r>
              <a:rPr lang="en-US" dirty="0">
                <a:solidFill>
                  <a:schemeClr val="tx1"/>
                </a:solidFill>
              </a:rPr>
              <a:t>CSS – Selector</a:t>
            </a:r>
            <a:br>
              <a:rPr lang="en-US" dirty="0"/>
            </a:br>
            <a:r>
              <a:rPr lang="en-US" sz="1400" dirty="0">
                <a:hlinkClick r:id="rId3"/>
              </a:rPr>
              <a:t>https://www.w3schools.com/css/css_selectors.asp</a:t>
            </a:r>
            <a:endParaRPr lang="en-US" dirty="0"/>
          </a:p>
        </p:txBody>
      </p:sp>
      <p:graphicFrame>
        <p:nvGraphicFramePr>
          <p:cNvPr id="4" name="Table 4">
            <a:extLst>
              <a:ext uri="{FF2B5EF4-FFF2-40B4-BE49-F238E27FC236}">
                <a16:creationId xmlns:a16="http://schemas.microsoft.com/office/drawing/2014/main" id="{043B22E9-1461-46C2-8D25-B0FDF07ED895}"/>
              </a:ext>
            </a:extLst>
          </p:cNvPr>
          <p:cNvGraphicFramePr>
            <a:graphicFrameLocks noGrp="1"/>
          </p:cNvGraphicFramePr>
          <p:nvPr>
            <p:ph idx="1"/>
            <p:extLst>
              <p:ext uri="{D42A27DB-BD31-4B8C-83A1-F6EECF244321}">
                <p14:modId xmlns:p14="http://schemas.microsoft.com/office/powerpoint/2010/main" val="3705268422"/>
              </p:ext>
            </p:extLst>
          </p:nvPr>
        </p:nvGraphicFramePr>
        <p:xfrm>
          <a:off x="833505" y="1542120"/>
          <a:ext cx="10524991" cy="2621280"/>
        </p:xfrm>
        <a:graphic>
          <a:graphicData uri="http://schemas.openxmlformats.org/drawingml/2006/table">
            <a:tbl>
              <a:tblPr firstRow="1" bandRow="1">
                <a:tableStyleId>{5C22544A-7EE6-4342-B048-85BDC9FD1C3A}</a:tableStyleId>
              </a:tblPr>
              <a:tblGrid>
                <a:gridCol w="1948698">
                  <a:extLst>
                    <a:ext uri="{9D8B030D-6E8A-4147-A177-3AD203B41FA5}">
                      <a16:colId xmlns:a16="http://schemas.microsoft.com/office/drawing/2014/main" val="2893283063"/>
                    </a:ext>
                  </a:extLst>
                </a:gridCol>
                <a:gridCol w="2621858">
                  <a:extLst>
                    <a:ext uri="{9D8B030D-6E8A-4147-A177-3AD203B41FA5}">
                      <a16:colId xmlns:a16="http://schemas.microsoft.com/office/drawing/2014/main" val="1693123217"/>
                    </a:ext>
                  </a:extLst>
                </a:gridCol>
                <a:gridCol w="5954435">
                  <a:extLst>
                    <a:ext uri="{9D8B030D-6E8A-4147-A177-3AD203B41FA5}">
                      <a16:colId xmlns:a16="http://schemas.microsoft.com/office/drawing/2014/main" val="2103497300"/>
                    </a:ext>
                  </a:extLst>
                </a:gridCol>
              </a:tblGrid>
              <a:tr h="370840">
                <a:tc>
                  <a:txBody>
                    <a:bodyPr/>
                    <a:lstStyle/>
                    <a:p>
                      <a:pPr algn="ctr"/>
                      <a:r>
                        <a:rPr lang="en-US" sz="2000" dirty="0"/>
                        <a:t>Selector Type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Example </a:t>
                      </a:r>
                      <a:r>
                        <a:rPr lang="en-US" sz="2000" dirty="0" err="1"/>
                        <a:t>RuleSet</a:t>
                      </a:r>
                      <a:endParaRPr lang="en-US" sz="2000" dirty="0"/>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Description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789298778"/>
                  </a:ext>
                </a:extLst>
              </a:tr>
              <a:tr h="370840">
                <a:tc>
                  <a:txBody>
                    <a:bodyPr/>
                    <a:lstStyle/>
                    <a:p>
                      <a:pPr algn="r"/>
                      <a:r>
                        <a:rPr lang="en-US" b="1" i="1" dirty="0">
                          <a:solidFill>
                            <a:schemeClr val="tx1"/>
                          </a:solidFill>
                        </a:rPr>
                        <a:t>element</a:t>
                      </a:r>
                      <a:r>
                        <a:rPr lang="en-US" dirty="0">
                          <a:solidFill>
                            <a:schemeClr val="tx1"/>
                          </a:solidFill>
                        </a:rPr>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solidFill>
                            <a:schemeClr val="tx1"/>
                          </a:solidFill>
                        </a:rPr>
                        <a:t>div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Selects 1 or more HTML elements based on the tag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62702542"/>
                  </a:ext>
                </a:extLst>
              </a:tr>
              <a:tr h="370840">
                <a:tc>
                  <a:txBody>
                    <a:bodyPr/>
                    <a:lstStyle/>
                    <a:p>
                      <a:pPr algn="r"/>
                      <a:r>
                        <a:rPr lang="en-US" b="1" i="1" dirty="0">
                          <a:solidFill>
                            <a:schemeClr val="tx1"/>
                          </a:solidFill>
                        </a:rPr>
                        <a:t>id</a:t>
                      </a:r>
                      <a:r>
                        <a:rPr lang="en-US" dirty="0">
                          <a:solidFill>
                            <a:schemeClr val="tx1"/>
                          </a:solidFill>
                        </a:rPr>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solidFill>
                            <a:schemeClr val="tx1"/>
                          </a:solidFill>
                        </a:rPr>
                        <a:t>#id1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Selects HTML elements based on the id attribute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34901963"/>
                  </a:ext>
                </a:extLst>
              </a:tr>
              <a:tr h="370840">
                <a:tc>
                  <a:txBody>
                    <a:bodyPr/>
                    <a:lstStyle/>
                    <a:p>
                      <a:pPr algn="r"/>
                      <a:r>
                        <a:rPr lang="en-US" b="1" i="1" dirty="0">
                          <a:solidFill>
                            <a:schemeClr val="tx1"/>
                          </a:solidFill>
                        </a:rPr>
                        <a:t>class</a:t>
                      </a:r>
                      <a:r>
                        <a:rPr lang="en-US" dirty="0">
                          <a:solidFill>
                            <a:schemeClr val="tx1"/>
                          </a:solidFill>
                        </a:rPr>
                        <a:t>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solidFill>
                            <a:schemeClr val="tx1"/>
                          </a:solidFill>
                        </a:rPr>
                        <a:t>.center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Selects HTML elements based on the class attribute name.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712914922"/>
                  </a:ext>
                </a:extLst>
              </a:tr>
              <a:tr h="370840">
                <a:tc>
                  <a:txBody>
                    <a:bodyPr/>
                    <a:lstStyle/>
                    <a:p>
                      <a:pPr algn="r"/>
                      <a:r>
                        <a:rPr lang="en-US" dirty="0">
                          <a:solidFill>
                            <a:schemeClr val="tx1"/>
                          </a:solidFill>
                        </a:rPr>
                        <a:t>Universal Selector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solidFill>
                            <a:schemeClr val="tx1"/>
                          </a:solidFill>
                        </a:rPr>
                        <a:t>*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solidFill>
                            <a:schemeClr val="tx1"/>
                          </a:solidFill>
                        </a:rPr>
                        <a:t>Selects all HTML elements on the page.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845823698"/>
                  </a:ext>
                </a:extLst>
              </a:tr>
              <a:tr h="370840">
                <a:tc>
                  <a:txBody>
                    <a:bodyPr/>
                    <a:lstStyle/>
                    <a:p>
                      <a:pPr algn="r"/>
                      <a:r>
                        <a:rPr lang="en-US" dirty="0"/>
                        <a:t>Selector List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a:t>h1, h2, p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dirty="0"/>
                        <a:t>Selects all indicated HTML tags in the document.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23345708"/>
                  </a:ext>
                </a:extLst>
              </a:tr>
              <a:tr h="370840">
                <a:tc>
                  <a:txBody>
                    <a:bodyPr/>
                    <a:lstStyle/>
                    <a:p>
                      <a:pPr algn="r"/>
                      <a:r>
                        <a:rPr lang="en-US" dirty="0">
                          <a:solidFill>
                            <a:schemeClr val="tx1"/>
                          </a:solidFill>
                        </a:rPr>
                        <a:t>Concatenation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r"/>
                      <a:r>
                        <a:rPr lang="en-US" dirty="0" err="1">
                          <a:solidFill>
                            <a:schemeClr val="tx1"/>
                          </a:solidFill>
                        </a:rPr>
                        <a:t>p.center</a:t>
                      </a:r>
                      <a:r>
                        <a:rPr lang="en-US" dirty="0">
                          <a:solidFill>
                            <a:schemeClr val="tx1"/>
                          </a:solidFill>
                        </a:rPr>
                        <a:t> { declarations }</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Selects all </a:t>
                      </a:r>
                      <a:r>
                        <a:rPr lang="en-US" u="sng" dirty="0">
                          <a:solidFill>
                            <a:schemeClr val="tx1"/>
                          </a:solidFill>
                        </a:rPr>
                        <a:t>center</a:t>
                      </a:r>
                      <a:r>
                        <a:rPr lang="en-US" dirty="0">
                          <a:solidFill>
                            <a:schemeClr val="tx1"/>
                          </a:solidFill>
                        </a:rPr>
                        <a:t> class elements inside a </a:t>
                      </a:r>
                      <a:r>
                        <a:rPr lang="en-US" u="none" dirty="0">
                          <a:solidFill>
                            <a:srgbClr val="FF0000"/>
                          </a:solidFill>
                        </a:rPr>
                        <a:t>&lt;p&gt;</a:t>
                      </a:r>
                      <a:r>
                        <a:rPr lang="en-US" dirty="0">
                          <a:solidFill>
                            <a:schemeClr val="tx1"/>
                          </a:solidFill>
                        </a:rPr>
                        <a:t> element.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746179043"/>
                  </a:ext>
                </a:extLst>
              </a:tr>
            </a:tbl>
          </a:graphicData>
        </a:graphic>
      </p:graphicFrame>
      <p:pic>
        <p:nvPicPr>
          <p:cNvPr id="6" name="Picture 5">
            <a:extLst>
              <a:ext uri="{FF2B5EF4-FFF2-40B4-BE49-F238E27FC236}">
                <a16:creationId xmlns:a16="http://schemas.microsoft.com/office/drawing/2014/main" id="{901D4F15-A51A-4C57-A548-60DD18A4DC60}"/>
              </a:ext>
            </a:extLst>
          </p:cNvPr>
          <p:cNvPicPr>
            <a:picLocks noChangeAspect="1"/>
          </p:cNvPicPr>
          <p:nvPr/>
        </p:nvPicPr>
        <p:blipFill>
          <a:blip r:embed="rId4"/>
          <a:stretch>
            <a:fillRect/>
          </a:stretch>
        </p:blipFill>
        <p:spPr>
          <a:xfrm>
            <a:off x="992989" y="4364400"/>
            <a:ext cx="2517174" cy="1286188"/>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F43BDFE6-59E8-4D0D-A257-D48733F2D1C8}"/>
              </a:ext>
            </a:extLst>
          </p:cNvPr>
          <p:cNvPicPr>
            <a:picLocks noChangeAspect="1"/>
          </p:cNvPicPr>
          <p:nvPr/>
        </p:nvPicPr>
        <p:blipFill>
          <a:blip r:embed="rId5"/>
          <a:stretch>
            <a:fillRect/>
          </a:stretch>
        </p:blipFill>
        <p:spPr>
          <a:xfrm>
            <a:off x="1799095" y="5370953"/>
            <a:ext cx="2577896" cy="1291708"/>
          </a:xfrm>
          <a:prstGeom prst="rect">
            <a:avLst/>
          </a:prstGeom>
          <a:ln w="25400">
            <a:solidFill>
              <a:schemeClr val="accent2"/>
            </a:solidFill>
          </a:ln>
          <a:effectLst/>
        </p:spPr>
      </p:pic>
      <p:pic>
        <p:nvPicPr>
          <p:cNvPr id="8" name="Picture 7">
            <a:extLst>
              <a:ext uri="{FF2B5EF4-FFF2-40B4-BE49-F238E27FC236}">
                <a16:creationId xmlns:a16="http://schemas.microsoft.com/office/drawing/2014/main" id="{A6D5EFB4-0316-42BD-9F01-3AF1C1762DC3}"/>
              </a:ext>
            </a:extLst>
          </p:cNvPr>
          <p:cNvPicPr>
            <a:picLocks noChangeAspect="1"/>
          </p:cNvPicPr>
          <p:nvPr/>
        </p:nvPicPr>
        <p:blipFill>
          <a:blip r:embed="rId6"/>
          <a:stretch>
            <a:fillRect/>
          </a:stretch>
        </p:blipFill>
        <p:spPr>
          <a:xfrm>
            <a:off x="4724452" y="4347839"/>
            <a:ext cx="2473014" cy="1297228"/>
          </a:xfrm>
          <a:prstGeom prst="rect">
            <a:avLst/>
          </a:prstGeom>
          <a:ln w="25400">
            <a:solidFill>
              <a:schemeClr val="accent2"/>
            </a:solidFill>
          </a:ln>
          <a:effectLst/>
        </p:spPr>
      </p:pic>
      <p:pic>
        <p:nvPicPr>
          <p:cNvPr id="9" name="Picture 8">
            <a:extLst>
              <a:ext uri="{FF2B5EF4-FFF2-40B4-BE49-F238E27FC236}">
                <a16:creationId xmlns:a16="http://schemas.microsoft.com/office/drawing/2014/main" id="{346EFA5F-EC94-4AEA-A7D3-E090B058E5E8}"/>
              </a:ext>
            </a:extLst>
          </p:cNvPr>
          <p:cNvPicPr>
            <a:picLocks noChangeAspect="1"/>
          </p:cNvPicPr>
          <p:nvPr/>
        </p:nvPicPr>
        <p:blipFill>
          <a:blip r:embed="rId7"/>
          <a:stretch>
            <a:fillRect/>
          </a:stretch>
        </p:blipFill>
        <p:spPr>
          <a:xfrm>
            <a:off x="5183097" y="5366655"/>
            <a:ext cx="2473014" cy="1264107"/>
          </a:xfrm>
          <a:prstGeom prst="rect">
            <a:avLst/>
          </a:prstGeom>
          <a:ln w="25400">
            <a:solidFill>
              <a:schemeClr val="accent2"/>
            </a:solidFill>
          </a:ln>
          <a:effectLst/>
        </p:spPr>
      </p:pic>
      <p:pic>
        <p:nvPicPr>
          <p:cNvPr id="10" name="Picture 9">
            <a:extLst>
              <a:ext uri="{FF2B5EF4-FFF2-40B4-BE49-F238E27FC236}">
                <a16:creationId xmlns:a16="http://schemas.microsoft.com/office/drawing/2014/main" id="{8B2260BE-9BC3-4C7D-BF0B-AA7DD238481D}"/>
              </a:ext>
            </a:extLst>
          </p:cNvPr>
          <p:cNvPicPr>
            <a:picLocks noChangeAspect="1"/>
          </p:cNvPicPr>
          <p:nvPr/>
        </p:nvPicPr>
        <p:blipFill>
          <a:blip r:embed="rId8"/>
          <a:stretch>
            <a:fillRect/>
          </a:stretch>
        </p:blipFill>
        <p:spPr>
          <a:xfrm>
            <a:off x="8526344" y="5368324"/>
            <a:ext cx="2495094" cy="1302748"/>
          </a:xfrm>
          <a:prstGeom prst="rect">
            <a:avLst/>
          </a:prstGeom>
          <a:ln w="25400">
            <a:solidFill>
              <a:schemeClr val="accent2"/>
            </a:solidFill>
          </a:ln>
          <a:effectLst/>
        </p:spPr>
      </p:pic>
    </p:spTree>
    <p:extLst>
      <p:ext uri="{BB962C8B-B14F-4D97-AF65-F5344CB8AC3E}">
        <p14:creationId xmlns:p14="http://schemas.microsoft.com/office/powerpoint/2010/main" val="25547412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{57BAADA8-E363-486B-8A7E-CD8A4DE48F4A}tf56160789</Template>
  <TotalTime>0</TotalTime>
  <Words>3555</Words>
  <Application>Microsoft Office PowerPoint</Application>
  <PresentationFormat>Widescreen</PresentationFormat>
  <Paragraphs>266</Paragraphs>
  <Slides>35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Arial Rounded MT Bold</vt:lpstr>
      <vt:lpstr>Bookman Old Style</vt:lpstr>
      <vt:lpstr>Calibri</vt:lpstr>
      <vt:lpstr>Consolas</vt:lpstr>
      <vt:lpstr>Franklin Gothic Book</vt:lpstr>
      <vt:lpstr>Helvetica</vt:lpstr>
      <vt:lpstr>1_RetrospectVTI</vt:lpstr>
      <vt:lpstr>CSS Fundamentals</vt:lpstr>
      <vt:lpstr>CSS (Cascading Style Sheets) is a language that describes the style that the browser will give to HTML elements on screen. CSS rulesets are stored in a .css file called a stylesheet.</vt:lpstr>
      <vt:lpstr>Preparation</vt:lpstr>
      <vt:lpstr>CSS – Why? https://www.w3.org/Style/CSS/learning</vt:lpstr>
      <vt:lpstr>CSS -  Adding Styling (1/3) - External https://www.w3schools.com/css/css_howto.asp</vt:lpstr>
      <vt:lpstr>CSS -  Adding Styling (2/3) - Internal https://www.w3schools.com/css/css_howto.asp</vt:lpstr>
      <vt:lpstr>CSS -  Adding Styling (3/3) - Inline https://www.w3schools.com/css/css_howto.asp</vt:lpstr>
      <vt:lpstr>CSS – Syntax https://www.w3schools.com/css/css_syntax.asp</vt:lpstr>
      <vt:lpstr>CSS – Selector https://www.w3schools.com/css/css_selectors.asp</vt:lpstr>
      <vt:lpstr>CSS – Pseudo-Selector https://www.w3schools.com/css/css_pseudo_classes.asp https://developer.mozilla.org/en-US/docs/Learn/CSS/Building_blocks/Selectors/Pseudo-classes_and_pseudo-elements</vt:lpstr>
      <vt:lpstr>CSS – Pseudo Class Selectors https://www.w3schools.com/css/css_pseudo_classes.asp https://developer.mozilla.org/en-US/docs/Web/CSS/Pseudo-classes</vt:lpstr>
      <vt:lpstr>CSS –  Pseudo Class Examples https://www.w3schools.com/css/css_pseudo_classes.asp</vt:lpstr>
      <vt:lpstr>CSS – Pseudo Classes with HTML Classes https://www.w3schools.com/css/css_pseudo_classes.asp</vt:lpstr>
      <vt:lpstr>CSS – Pseudo Elements https://www.w3schools.com/css/css_pseudo_elements.asp</vt:lpstr>
      <vt:lpstr>CSS – Chaining Pseudo Elements https://www.w3schools.com/css/css_pseudo_elements.asp</vt:lpstr>
      <vt:lpstr>CSS – Combinators https://www.w3schools.com/css/css_combinators.asp</vt:lpstr>
      <vt:lpstr>CSS Combinator - Descendent https://www.w3schools.com/css/css_combinators.asp</vt:lpstr>
      <vt:lpstr>CSS Combinators Example - Child https://www.w3schools.com/css/css_combinators.asp</vt:lpstr>
      <vt:lpstr>CSS Combinators – Adjacent Sibling https://www.w3schools.com/css/css_combinators.asp</vt:lpstr>
      <vt:lpstr>CSS Combinators Example –  General Sibling https://www.w3schools.com/css/css_combinators.asp</vt:lpstr>
      <vt:lpstr>CSS – Units of measurement https://developer.mozilla.org/en-US/docs/Learn/CSS/Building_blocks/Values_and_units</vt:lpstr>
      <vt:lpstr>CSS – Colors https://developer.mozilla.org/en-US/docs/Web/HTML/Applying_color</vt:lpstr>
      <vt:lpstr>CSS - Rule Set Conflicts https://www.w3.org/Style/LieBos2e/enter/Overview.en.html</vt:lpstr>
      <vt:lpstr>CSS – Specificity (1/4) https://developer.mozilla.org/en-US/docs/Web/CSS/Specificity</vt:lpstr>
      <vt:lpstr>CSS – Specificity of Selectors (2/4) https://developer.mozilla.org/en-US/docs/Web/CSS/Specificity</vt:lpstr>
      <vt:lpstr>CSS – Specificity and Source Order (3/4) https://developer.mozilla.org/en-US/docs/Web/CSS/Specificity</vt:lpstr>
      <vt:lpstr>CSS – Specificity and !important (4/4) https://developer.mozilla.org/en-US/docs/Web/CSS/Specificity</vt:lpstr>
      <vt:lpstr>CSS –Inherit Keyword https://www.w3schools.com/cssref/css_inherit.asp https://developer.mozilla.org/en-US/docs/Learn/CSS/Building_blocks/Cascade_and_inheritance https://developer.mozilla.org/en-US/docs/Web/CSS/inheritance</vt:lpstr>
      <vt:lpstr>CSS – display Property https://www.w3schools.com/cssref/pr_class_display.asp</vt:lpstr>
      <vt:lpstr>CSS – position Property (1/2) https://www.w3schools.com/cssref/pr_class_position.asp</vt:lpstr>
      <vt:lpstr>CSS – position Property (2/2) https://www.w3schools.com/cssref/pr_class_position.asp</vt:lpstr>
      <vt:lpstr>CSS - Responsive Web Design https://developer.mozilla.org/en-US/docs/Tools/Responsive_Design_Mode</vt:lpstr>
      <vt:lpstr>CSS - Media Queries https://en.wikipedia.org/wiki/Media_queries https://developer.mozilla.org/en-US/docs/Web/CSS/Media_Queries</vt:lpstr>
      <vt:lpstr>CSS – ‘at-rules’ https://developer.mozilla.org/en-US/docs/Web/CSS/At-rule</vt:lpstr>
      <vt:lpstr>Details about CSS3 https://developer.mozilla.org/en-US/docs/Web/CSS https://makeawebsitehub.com/css3-mega-cheat-sheet/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2020-03-20T13:40:51Z</dcterms:created>
  <dcterms:modified xsi:type="dcterms:W3CDTF">2023-05-24T20:03:36Z</dcterms:modified>
</cp:coreProperties>
</file>